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78"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594179-E475-4E07-AD09-45F0B414DD7F}" type="datetimeFigureOut">
              <a:rPr lang="en-IN" smtClean="0"/>
              <a:t>22-11-2017</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9C4BF7-4CD6-4B3B-AE6B-B767A299D6C9}" type="slidenum">
              <a:rPr lang="en-IN" smtClean="0"/>
              <a:t>‹#›</a:t>
            </a:fld>
            <a:endParaRPr lang="en-IN"/>
          </a:p>
        </p:txBody>
      </p:sp>
    </p:spTree>
    <p:extLst>
      <p:ext uri="{BB962C8B-B14F-4D97-AF65-F5344CB8AC3E}">
        <p14:creationId xmlns:p14="http://schemas.microsoft.com/office/powerpoint/2010/main" val="2374116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D70730A-E4D9-4147-B614-C434DEB5A280}" type="slidenum">
              <a:rPr lang="en-US" smtClean="0"/>
              <a:pPr/>
              <a:t>18</a:t>
            </a:fld>
            <a:endParaRPr lang="en-US" smtClean="0"/>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575112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AAAF2B60-41C3-48BC-A51C-DA9B4155B7E0}" type="datetimeFigureOut">
              <a:rPr lang="en-IN" smtClean="0"/>
              <a:t>22-11-2017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3C5851A-F320-429C-85D8-55FFF8FFAD5A}" type="slidenum">
              <a:rPr lang="en-IN" smtClean="0"/>
              <a:t>‹#›</a:t>
            </a:fld>
            <a:endParaRPr lang="en-IN"/>
          </a:p>
        </p:txBody>
      </p:sp>
    </p:spTree>
    <p:extLst>
      <p:ext uri="{BB962C8B-B14F-4D97-AF65-F5344CB8AC3E}">
        <p14:creationId xmlns:p14="http://schemas.microsoft.com/office/powerpoint/2010/main" val="2131823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AAF2B60-41C3-48BC-A51C-DA9B4155B7E0}" type="datetimeFigureOut">
              <a:rPr lang="en-IN" smtClean="0"/>
              <a:t>22-11-2017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3C5851A-F320-429C-85D8-55FFF8FFAD5A}" type="slidenum">
              <a:rPr lang="en-IN" smtClean="0"/>
              <a:t>‹#›</a:t>
            </a:fld>
            <a:endParaRPr lang="en-IN"/>
          </a:p>
        </p:txBody>
      </p:sp>
    </p:spTree>
    <p:extLst>
      <p:ext uri="{BB962C8B-B14F-4D97-AF65-F5344CB8AC3E}">
        <p14:creationId xmlns:p14="http://schemas.microsoft.com/office/powerpoint/2010/main" val="2898335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AAF2B60-41C3-48BC-A51C-DA9B4155B7E0}" type="datetimeFigureOut">
              <a:rPr lang="en-IN" smtClean="0"/>
              <a:t>22-11-2017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3C5851A-F320-429C-85D8-55FFF8FFAD5A}" type="slidenum">
              <a:rPr lang="en-IN" smtClean="0"/>
              <a:t>‹#›</a:t>
            </a:fld>
            <a:endParaRPr lang="en-IN"/>
          </a:p>
        </p:txBody>
      </p:sp>
    </p:spTree>
    <p:extLst>
      <p:ext uri="{BB962C8B-B14F-4D97-AF65-F5344CB8AC3E}">
        <p14:creationId xmlns:p14="http://schemas.microsoft.com/office/powerpoint/2010/main" val="487821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AAF2B60-41C3-48BC-A51C-DA9B4155B7E0}" type="datetimeFigureOut">
              <a:rPr lang="en-IN" smtClean="0"/>
              <a:t>22-11-2017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3C5851A-F320-429C-85D8-55FFF8FFAD5A}" type="slidenum">
              <a:rPr lang="en-IN" smtClean="0"/>
              <a:t>‹#›</a:t>
            </a:fld>
            <a:endParaRPr lang="en-IN"/>
          </a:p>
        </p:txBody>
      </p:sp>
    </p:spTree>
    <p:extLst>
      <p:ext uri="{BB962C8B-B14F-4D97-AF65-F5344CB8AC3E}">
        <p14:creationId xmlns:p14="http://schemas.microsoft.com/office/powerpoint/2010/main" val="2054529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AF2B60-41C3-48BC-A51C-DA9B4155B7E0}" type="datetimeFigureOut">
              <a:rPr lang="en-IN" smtClean="0"/>
              <a:t>22-11-2017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3C5851A-F320-429C-85D8-55FFF8FFAD5A}" type="slidenum">
              <a:rPr lang="en-IN" smtClean="0"/>
              <a:t>‹#›</a:t>
            </a:fld>
            <a:endParaRPr lang="en-IN"/>
          </a:p>
        </p:txBody>
      </p:sp>
    </p:spTree>
    <p:extLst>
      <p:ext uri="{BB962C8B-B14F-4D97-AF65-F5344CB8AC3E}">
        <p14:creationId xmlns:p14="http://schemas.microsoft.com/office/powerpoint/2010/main" val="1541138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AAAF2B60-41C3-48BC-A51C-DA9B4155B7E0}" type="datetimeFigureOut">
              <a:rPr lang="en-IN" smtClean="0"/>
              <a:t>22-11-2017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3C5851A-F320-429C-85D8-55FFF8FFAD5A}" type="slidenum">
              <a:rPr lang="en-IN" smtClean="0"/>
              <a:t>‹#›</a:t>
            </a:fld>
            <a:endParaRPr lang="en-IN"/>
          </a:p>
        </p:txBody>
      </p:sp>
    </p:spTree>
    <p:extLst>
      <p:ext uri="{BB962C8B-B14F-4D97-AF65-F5344CB8AC3E}">
        <p14:creationId xmlns:p14="http://schemas.microsoft.com/office/powerpoint/2010/main" val="2058439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AAAF2B60-41C3-48BC-A51C-DA9B4155B7E0}" type="datetimeFigureOut">
              <a:rPr lang="en-IN" smtClean="0"/>
              <a:t>22-11-2017</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3C5851A-F320-429C-85D8-55FFF8FFAD5A}" type="slidenum">
              <a:rPr lang="en-IN" smtClean="0"/>
              <a:t>‹#›</a:t>
            </a:fld>
            <a:endParaRPr lang="en-IN"/>
          </a:p>
        </p:txBody>
      </p:sp>
    </p:spTree>
    <p:extLst>
      <p:ext uri="{BB962C8B-B14F-4D97-AF65-F5344CB8AC3E}">
        <p14:creationId xmlns:p14="http://schemas.microsoft.com/office/powerpoint/2010/main" val="319782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AAAF2B60-41C3-48BC-A51C-DA9B4155B7E0}" type="datetimeFigureOut">
              <a:rPr lang="en-IN" smtClean="0"/>
              <a:t>22-11-2017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3C5851A-F320-429C-85D8-55FFF8FFAD5A}" type="slidenum">
              <a:rPr lang="en-IN" smtClean="0"/>
              <a:t>‹#›</a:t>
            </a:fld>
            <a:endParaRPr lang="en-IN"/>
          </a:p>
        </p:txBody>
      </p:sp>
    </p:spTree>
    <p:extLst>
      <p:ext uri="{BB962C8B-B14F-4D97-AF65-F5344CB8AC3E}">
        <p14:creationId xmlns:p14="http://schemas.microsoft.com/office/powerpoint/2010/main" val="2604973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AF2B60-41C3-48BC-A51C-DA9B4155B7E0}" type="datetimeFigureOut">
              <a:rPr lang="en-IN" smtClean="0"/>
              <a:t>22-11-2017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3C5851A-F320-429C-85D8-55FFF8FFAD5A}" type="slidenum">
              <a:rPr lang="en-IN" smtClean="0"/>
              <a:t>‹#›</a:t>
            </a:fld>
            <a:endParaRPr lang="en-IN"/>
          </a:p>
        </p:txBody>
      </p:sp>
    </p:spTree>
    <p:extLst>
      <p:ext uri="{BB962C8B-B14F-4D97-AF65-F5344CB8AC3E}">
        <p14:creationId xmlns:p14="http://schemas.microsoft.com/office/powerpoint/2010/main" val="2063883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AF2B60-41C3-48BC-A51C-DA9B4155B7E0}" type="datetimeFigureOut">
              <a:rPr lang="en-IN" smtClean="0"/>
              <a:t>22-11-2017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3C5851A-F320-429C-85D8-55FFF8FFAD5A}" type="slidenum">
              <a:rPr lang="en-IN" smtClean="0"/>
              <a:t>‹#›</a:t>
            </a:fld>
            <a:endParaRPr lang="en-IN"/>
          </a:p>
        </p:txBody>
      </p:sp>
    </p:spTree>
    <p:extLst>
      <p:ext uri="{BB962C8B-B14F-4D97-AF65-F5344CB8AC3E}">
        <p14:creationId xmlns:p14="http://schemas.microsoft.com/office/powerpoint/2010/main" val="3372167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AF2B60-41C3-48BC-A51C-DA9B4155B7E0}" type="datetimeFigureOut">
              <a:rPr lang="en-IN" smtClean="0"/>
              <a:t>22-11-2017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3C5851A-F320-429C-85D8-55FFF8FFAD5A}" type="slidenum">
              <a:rPr lang="en-IN" smtClean="0"/>
              <a:t>‹#›</a:t>
            </a:fld>
            <a:endParaRPr lang="en-IN"/>
          </a:p>
        </p:txBody>
      </p:sp>
    </p:spTree>
    <p:extLst>
      <p:ext uri="{BB962C8B-B14F-4D97-AF65-F5344CB8AC3E}">
        <p14:creationId xmlns:p14="http://schemas.microsoft.com/office/powerpoint/2010/main" val="1241004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AF2B60-41C3-48BC-A51C-DA9B4155B7E0}" type="datetimeFigureOut">
              <a:rPr lang="en-IN" smtClean="0"/>
              <a:t>22-11-2017</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C5851A-F320-429C-85D8-55FFF8FFAD5A}" type="slidenum">
              <a:rPr lang="en-IN" smtClean="0"/>
              <a:t>‹#›</a:t>
            </a:fld>
            <a:endParaRPr lang="en-IN"/>
          </a:p>
        </p:txBody>
      </p:sp>
    </p:spTree>
    <p:extLst>
      <p:ext uri="{BB962C8B-B14F-4D97-AF65-F5344CB8AC3E}">
        <p14:creationId xmlns:p14="http://schemas.microsoft.com/office/powerpoint/2010/main" val="1050844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wmf"/><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43.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2.jpeg"/><Relationship Id="rId5" Type="http://schemas.openxmlformats.org/officeDocument/2006/relationships/image" Target="../media/image41.wmf"/><Relationship Id="rId4" Type="http://schemas.openxmlformats.org/officeDocument/2006/relationships/image" Target="../media/image40.wmf"/></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47.wmf"/><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9.jpeg"/></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52.jpeg"/><Relationship Id="rId5" Type="http://schemas.openxmlformats.org/officeDocument/2006/relationships/image" Target="../media/image50.wmf"/><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1.bin"/><Relationship Id="rId7"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10" Type="http://schemas.openxmlformats.org/officeDocument/2006/relationships/image" Target="../media/image6.jpeg"/><Relationship Id="rId4" Type="http://schemas.openxmlformats.org/officeDocument/2006/relationships/image" Target="../media/image2.wmf"/><Relationship Id="rId9" Type="http://schemas.openxmlformats.org/officeDocument/2006/relationships/image" Target="../media/image4.wmf"/></Relationships>
</file>

<file path=ppt/slides/_rels/slide2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hyperlink" Target="http://en.wikipedia.org/wiki/Coenzyme_Q_-_cytochrome_c_reductase" TargetMode="External"/><Relationship Id="rId5" Type="http://schemas.openxmlformats.org/officeDocument/2006/relationships/hyperlink" Target="http://en.wikipedia.org/wiki/Cytochrome_c" TargetMode="External"/><Relationship Id="rId4" Type="http://schemas.openxmlformats.org/officeDocument/2006/relationships/hyperlink" Target="http://en.wikipedia.org/wiki/Cytochrome_c_oxidas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2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47.wmf"/><Relationship Id="rId4" Type="http://schemas.openxmlformats.org/officeDocument/2006/relationships/oleObject" Target="../embeddings/oleObject7.bin"/></Relationships>
</file>

<file path=ppt/slides/_rels/slide2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73.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74.wmf"/></Relationships>
</file>

<file path=ppt/slides/_rels/slide3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2.pn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79.wmf"/><Relationship Id="rId5" Type="http://schemas.openxmlformats.org/officeDocument/2006/relationships/oleObject" Target="../embeddings/oleObject10.bin"/><Relationship Id="rId4" Type="http://schemas.openxmlformats.org/officeDocument/2006/relationships/image" Target="../media/image81.pn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73.emf"/></Relationships>
</file>

<file path=ppt/slides/_rels/slide3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 Id="rId5" Type="http://schemas.openxmlformats.org/officeDocument/2006/relationships/image" Target="../media/image86.jpeg"/><Relationship Id="rId4" Type="http://schemas.openxmlformats.org/officeDocument/2006/relationships/image" Target="../media/image85.png"/></Relationships>
</file>

<file path=ppt/slides/_rels/slide3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 Id="rId4" Type="http://schemas.openxmlformats.org/officeDocument/2006/relationships/image" Target="../media/image89.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94.png"/></Relationships>
</file>

<file path=ppt/slides/_rels/slide4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7.xml"/><Relationship Id="rId6" Type="http://schemas.openxmlformats.org/officeDocument/2006/relationships/image" Target="../media/image99.jpeg"/><Relationship Id="rId5" Type="http://schemas.openxmlformats.org/officeDocument/2006/relationships/image" Target="../media/image98.jpeg"/><Relationship Id="rId4" Type="http://schemas.openxmlformats.org/officeDocument/2006/relationships/image" Target="../media/image97.png"/></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0.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38600" y="609600"/>
            <a:ext cx="4876800" cy="369332"/>
          </a:xfrm>
          <a:prstGeom prst="rect">
            <a:avLst/>
          </a:prstGeom>
          <a:gradFill>
            <a:gsLst>
              <a:gs pos="0">
                <a:srgbClr val="8488C4"/>
              </a:gs>
              <a:gs pos="53000">
                <a:srgbClr val="D4DEFF"/>
              </a:gs>
              <a:gs pos="83000">
                <a:srgbClr val="D4DEFF"/>
              </a:gs>
              <a:gs pos="100000">
                <a:srgbClr val="96AB94"/>
              </a:gs>
            </a:gsLst>
            <a:lin ang="5400000" scaled="0"/>
          </a:gradFill>
        </p:spPr>
        <p:txBody>
          <a:bodyPr wrap="square" rtlCol="0">
            <a:spAutoFit/>
          </a:bodyPr>
          <a:lstStyle/>
          <a:p>
            <a:r>
              <a:rPr lang="en-US" dirty="0"/>
              <a:t>   Basic Inorganic Chemistry For  </a:t>
            </a:r>
            <a:r>
              <a:rPr lang="en-US" dirty="0" err="1"/>
              <a:t>B.Tech</a:t>
            </a:r>
            <a:r>
              <a:rPr lang="en-US" dirty="0"/>
              <a:t> &amp; </a:t>
            </a:r>
            <a:r>
              <a:rPr lang="en-US" dirty="0" err="1"/>
              <a:t>B.Sc</a:t>
            </a:r>
            <a:r>
              <a:rPr lang="en-US" dirty="0"/>
              <a:t> I </a:t>
            </a:r>
            <a:r>
              <a:rPr lang="en-US" dirty="0" err="1"/>
              <a:t>yr</a:t>
            </a:r>
            <a:r>
              <a:rPr lang="en-US" dirty="0"/>
              <a:t> </a:t>
            </a:r>
          </a:p>
        </p:txBody>
      </p:sp>
      <p:sp>
        <p:nvSpPr>
          <p:cNvPr id="7" name="TextBox 6"/>
          <p:cNvSpPr txBox="1"/>
          <p:nvPr/>
        </p:nvSpPr>
        <p:spPr>
          <a:xfrm>
            <a:off x="553792" y="2259168"/>
            <a:ext cx="10264461" cy="2554545"/>
          </a:xfrm>
          <a:prstGeom prst="rect">
            <a:avLst/>
          </a:prstGeom>
          <a:blipFill>
            <a:blip r:embed="rId2" cstate="print"/>
            <a:tile tx="0" ty="0" sx="100000" sy="100000" flip="none" algn="tl"/>
          </a:blipFill>
        </p:spPr>
        <p:txBody>
          <a:bodyPr wrap="square" rtlCol="0">
            <a:spAutoFit/>
          </a:bodyPr>
          <a:lstStyle/>
          <a:p>
            <a:pPr algn="ctr"/>
            <a:r>
              <a:rPr lang="en-US" sz="3200" dirty="0"/>
              <a:t>Bio inorganic  </a:t>
            </a:r>
            <a:r>
              <a:rPr lang="en-US" sz="3200" dirty="0" smtClean="0"/>
              <a:t>Chemistry</a:t>
            </a:r>
          </a:p>
          <a:p>
            <a:pPr algn="ctr"/>
            <a:r>
              <a:rPr lang="en-US" sz="3200" dirty="0" smtClean="0"/>
              <a:t>(3 lectures)</a:t>
            </a:r>
            <a:endParaRPr lang="en-US" sz="3200" dirty="0"/>
          </a:p>
          <a:p>
            <a:pPr algn="ctr"/>
            <a:r>
              <a:rPr lang="en-US" sz="3200" dirty="0"/>
              <a:t>Role of transition metals such as Fe and Zn in biological systems, Cytochromes, Myoglobin, Hemoglobin, and Carbonic anhydrase</a:t>
            </a:r>
          </a:p>
        </p:txBody>
      </p:sp>
      <p:sp>
        <p:nvSpPr>
          <p:cNvPr id="5" name="TextBox 4"/>
          <p:cNvSpPr txBox="1"/>
          <p:nvPr/>
        </p:nvSpPr>
        <p:spPr>
          <a:xfrm>
            <a:off x="3753118" y="5563672"/>
            <a:ext cx="5447763" cy="369332"/>
          </a:xfrm>
          <a:prstGeom prst="rect">
            <a:avLst/>
          </a:prstGeom>
          <a:noFill/>
        </p:spPr>
        <p:txBody>
          <a:bodyPr wrap="square" rtlCol="0">
            <a:spAutoFit/>
          </a:bodyPr>
          <a:lstStyle/>
          <a:p>
            <a:r>
              <a:rPr lang="en-IN" dirty="0" smtClean="0"/>
              <a:t>Prepared by </a:t>
            </a:r>
            <a:r>
              <a:rPr lang="en-IN" dirty="0" err="1" smtClean="0"/>
              <a:t>Prof.</a:t>
            </a:r>
            <a:r>
              <a:rPr lang="en-IN" dirty="0" smtClean="0"/>
              <a:t>  Anil J. Elias, IIT Delhi</a:t>
            </a:r>
            <a:endParaRPr lang="en-IN" dirty="0"/>
          </a:p>
        </p:txBody>
      </p:sp>
    </p:spTree>
    <p:extLst>
      <p:ext uri="{BB962C8B-B14F-4D97-AF65-F5344CB8AC3E}">
        <p14:creationId xmlns:p14="http://schemas.microsoft.com/office/powerpoint/2010/main" val="297071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rotein-structure"/>
          <p:cNvPicPr>
            <a:picLocks noChangeAspect="1" noChangeArrowheads="1"/>
          </p:cNvPicPr>
          <p:nvPr/>
        </p:nvPicPr>
        <p:blipFill>
          <a:blip r:embed="rId2"/>
          <a:srcRect/>
          <a:stretch>
            <a:fillRect/>
          </a:stretch>
        </p:blipFill>
        <p:spPr bwMode="auto">
          <a:xfrm>
            <a:off x="5715000" y="685800"/>
            <a:ext cx="4351338" cy="5932488"/>
          </a:xfrm>
          <a:prstGeom prst="rect">
            <a:avLst/>
          </a:prstGeom>
          <a:noFill/>
          <a:ln w="9525">
            <a:noFill/>
            <a:miter lim="800000"/>
            <a:headEnd/>
            <a:tailEnd/>
          </a:ln>
        </p:spPr>
      </p:pic>
      <p:pic>
        <p:nvPicPr>
          <p:cNvPr id="12291" name="Picture 3" descr="ahelix"/>
          <p:cNvPicPr>
            <a:picLocks noChangeAspect="1" noChangeArrowheads="1"/>
          </p:cNvPicPr>
          <p:nvPr/>
        </p:nvPicPr>
        <p:blipFill>
          <a:blip r:embed="rId3"/>
          <a:srcRect/>
          <a:stretch>
            <a:fillRect/>
          </a:stretch>
        </p:blipFill>
        <p:spPr bwMode="auto">
          <a:xfrm>
            <a:off x="2209801" y="2743200"/>
            <a:ext cx="1439863" cy="1524000"/>
          </a:xfrm>
          <a:prstGeom prst="rect">
            <a:avLst/>
          </a:prstGeom>
          <a:noFill/>
          <a:ln w="9525">
            <a:noFill/>
            <a:miter lim="800000"/>
            <a:headEnd/>
            <a:tailEnd/>
          </a:ln>
        </p:spPr>
      </p:pic>
      <p:pic>
        <p:nvPicPr>
          <p:cNvPr id="12292" name="Picture 4" descr="pept"/>
          <p:cNvPicPr>
            <a:picLocks noChangeAspect="1" noChangeArrowheads="1"/>
          </p:cNvPicPr>
          <p:nvPr/>
        </p:nvPicPr>
        <p:blipFill>
          <a:blip r:embed="rId4"/>
          <a:srcRect/>
          <a:stretch>
            <a:fillRect/>
          </a:stretch>
        </p:blipFill>
        <p:spPr bwMode="auto">
          <a:xfrm>
            <a:off x="2590800" y="762000"/>
            <a:ext cx="1905000" cy="1828800"/>
          </a:xfrm>
          <a:prstGeom prst="rect">
            <a:avLst/>
          </a:prstGeom>
          <a:noFill/>
          <a:ln w="9525">
            <a:noFill/>
            <a:miter lim="800000"/>
            <a:headEnd/>
            <a:tailEnd/>
          </a:ln>
        </p:spPr>
      </p:pic>
      <p:sp>
        <p:nvSpPr>
          <p:cNvPr id="12293" name="Text Box 6"/>
          <p:cNvSpPr txBox="1">
            <a:spLocks noChangeArrowheads="1"/>
          </p:cNvSpPr>
          <p:nvPr/>
        </p:nvSpPr>
        <p:spPr bwMode="auto">
          <a:xfrm>
            <a:off x="3581400" y="228601"/>
            <a:ext cx="4876800" cy="366713"/>
          </a:xfrm>
          <a:prstGeom prst="rect">
            <a:avLst/>
          </a:prstGeom>
          <a:solidFill>
            <a:srgbClr val="00FF00"/>
          </a:solidFill>
          <a:ln w="9525">
            <a:noFill/>
            <a:miter lim="800000"/>
            <a:headEnd/>
            <a:tailEnd/>
          </a:ln>
        </p:spPr>
        <p:txBody>
          <a:bodyPr anchor="b">
            <a:spAutoFit/>
          </a:bodyPr>
          <a:lstStyle/>
          <a:p>
            <a:pPr algn="ctr">
              <a:spcBef>
                <a:spcPct val="50000"/>
              </a:spcBef>
            </a:pPr>
            <a:r>
              <a:rPr lang="en-US" b="1"/>
              <a:t>The four levels of protein structure</a:t>
            </a:r>
            <a:r>
              <a:rPr lang="en-US"/>
              <a:t> </a:t>
            </a:r>
          </a:p>
        </p:txBody>
      </p:sp>
      <p:pic>
        <p:nvPicPr>
          <p:cNvPr id="12294" name="Picture 2" descr="interaction_sm"/>
          <p:cNvPicPr>
            <a:picLocks noChangeAspect="1" noChangeArrowheads="1"/>
          </p:cNvPicPr>
          <p:nvPr/>
        </p:nvPicPr>
        <p:blipFill>
          <a:blip r:embed="rId5"/>
          <a:srcRect/>
          <a:stretch>
            <a:fillRect/>
          </a:stretch>
        </p:blipFill>
        <p:spPr bwMode="auto">
          <a:xfrm>
            <a:off x="2362200" y="4419600"/>
            <a:ext cx="2317750" cy="2438400"/>
          </a:xfrm>
          <a:prstGeom prst="rect">
            <a:avLst/>
          </a:prstGeom>
          <a:noFill/>
          <a:ln w="9525">
            <a:noFill/>
            <a:miter lim="800000"/>
            <a:headEnd/>
            <a:tailEnd/>
          </a:ln>
        </p:spPr>
      </p:pic>
      <p:pic>
        <p:nvPicPr>
          <p:cNvPr id="12295" name="Picture 4" descr="bpleat"/>
          <p:cNvPicPr>
            <a:picLocks noChangeAspect="1" noChangeArrowheads="1"/>
          </p:cNvPicPr>
          <p:nvPr/>
        </p:nvPicPr>
        <p:blipFill>
          <a:blip r:embed="rId6"/>
          <a:srcRect/>
          <a:stretch>
            <a:fillRect/>
          </a:stretch>
        </p:blipFill>
        <p:spPr bwMode="auto">
          <a:xfrm>
            <a:off x="3886200" y="2819401"/>
            <a:ext cx="1295400" cy="1457325"/>
          </a:xfrm>
          <a:prstGeom prst="rect">
            <a:avLst/>
          </a:prstGeom>
          <a:noFill/>
          <a:ln w="9525">
            <a:noFill/>
            <a:miter lim="800000"/>
            <a:headEnd/>
            <a:tailEnd/>
          </a:ln>
        </p:spPr>
      </p:pic>
      <p:sp>
        <p:nvSpPr>
          <p:cNvPr id="12296" name="TextBox 8"/>
          <p:cNvSpPr txBox="1">
            <a:spLocks noChangeArrowheads="1"/>
          </p:cNvSpPr>
          <p:nvPr/>
        </p:nvSpPr>
        <p:spPr bwMode="auto">
          <a:xfrm>
            <a:off x="8077200" y="4572001"/>
            <a:ext cx="2133600" cy="830263"/>
          </a:xfrm>
          <a:prstGeom prst="rect">
            <a:avLst/>
          </a:prstGeom>
          <a:noFill/>
          <a:ln w="9525">
            <a:noFill/>
            <a:miter lim="800000"/>
            <a:headEnd/>
            <a:tailEnd/>
          </a:ln>
        </p:spPr>
        <p:txBody>
          <a:bodyPr>
            <a:spAutoFit/>
          </a:bodyPr>
          <a:lstStyle/>
          <a:p>
            <a:r>
              <a:rPr lang="en-US" sz="1200">
                <a:solidFill>
                  <a:srgbClr val="C00000"/>
                </a:solidFill>
              </a:rPr>
              <a:t>H bond between side chains, hydrophobic interactions, disulfur linkages, electrostatic interactions</a:t>
            </a:r>
            <a:endParaRPr lang="en-IN" sz="1200">
              <a:solidFill>
                <a:srgbClr val="C00000"/>
              </a:solidFill>
            </a:endParaRPr>
          </a:p>
        </p:txBody>
      </p:sp>
      <p:sp>
        <p:nvSpPr>
          <p:cNvPr id="12297" name="Text Box 8"/>
          <p:cNvSpPr txBox="1">
            <a:spLocks noChangeArrowheads="1"/>
          </p:cNvSpPr>
          <p:nvPr/>
        </p:nvSpPr>
        <p:spPr bwMode="auto">
          <a:xfrm>
            <a:off x="5029200" y="6477001"/>
            <a:ext cx="5334000" cy="307777"/>
          </a:xfrm>
          <a:prstGeom prst="rect">
            <a:avLst/>
          </a:prstGeom>
          <a:noFill/>
          <a:ln w="9525">
            <a:noFill/>
            <a:miter lim="800000"/>
            <a:headEnd/>
            <a:tailEnd/>
          </a:ln>
        </p:spPr>
        <p:txBody>
          <a:bodyPr>
            <a:spAutoFit/>
          </a:bodyPr>
          <a:lstStyle/>
          <a:p>
            <a:pPr>
              <a:spcBef>
                <a:spcPct val="50000"/>
              </a:spcBef>
            </a:pPr>
            <a:r>
              <a:rPr lang="en-US" sz="1400" dirty="0"/>
              <a:t>See </a:t>
            </a:r>
            <a:r>
              <a:rPr lang="en-US" sz="1400" dirty="0" err="1"/>
              <a:t>youtube</a:t>
            </a:r>
            <a:r>
              <a:rPr lang="en-US" sz="1400" dirty="0"/>
              <a:t> video “protein structure” </a:t>
            </a:r>
            <a:r>
              <a:rPr lang="en-US" sz="1400" dirty="0" err="1"/>
              <a:t>Univ</a:t>
            </a:r>
            <a:r>
              <a:rPr lang="en-US" sz="1400" dirty="0"/>
              <a:t> of Surrey ’</a:t>
            </a:r>
          </a:p>
        </p:txBody>
      </p:sp>
    </p:spTree>
    <p:extLst>
      <p:ext uri="{BB962C8B-B14F-4D97-AF65-F5344CB8AC3E}">
        <p14:creationId xmlns:p14="http://schemas.microsoft.com/office/powerpoint/2010/main" val="70425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1752600" y="1066801"/>
            <a:ext cx="6477000" cy="5407025"/>
          </a:xfrm>
          <a:prstGeom prst="rect">
            <a:avLst/>
          </a:prstGeom>
          <a:noFill/>
          <a:ln w="9525">
            <a:noFill/>
            <a:miter lim="800000"/>
            <a:headEnd/>
            <a:tailEnd/>
          </a:ln>
        </p:spPr>
      </p:pic>
      <p:sp>
        <p:nvSpPr>
          <p:cNvPr id="13315" name="Text Box 3"/>
          <p:cNvSpPr txBox="1">
            <a:spLocks noChangeArrowheads="1"/>
          </p:cNvSpPr>
          <p:nvPr/>
        </p:nvSpPr>
        <p:spPr bwMode="auto">
          <a:xfrm>
            <a:off x="2673350" y="101601"/>
            <a:ext cx="6324600" cy="366713"/>
          </a:xfrm>
          <a:prstGeom prst="rect">
            <a:avLst/>
          </a:prstGeom>
          <a:solidFill>
            <a:srgbClr val="00FF00"/>
          </a:solidFill>
          <a:ln w="9525">
            <a:noFill/>
            <a:miter lim="800000"/>
            <a:headEnd/>
            <a:tailEnd/>
          </a:ln>
        </p:spPr>
        <p:txBody>
          <a:bodyPr>
            <a:spAutoFit/>
          </a:bodyPr>
          <a:lstStyle/>
          <a:p>
            <a:pPr algn="ctr">
              <a:spcBef>
                <a:spcPct val="50000"/>
              </a:spcBef>
            </a:pPr>
            <a:r>
              <a:rPr lang="en-US" b="1"/>
              <a:t>Hemoglobin- a quaternary structure of a protein</a:t>
            </a:r>
            <a:r>
              <a:rPr lang="en-US"/>
              <a:t>  </a:t>
            </a:r>
          </a:p>
        </p:txBody>
      </p:sp>
      <p:sp>
        <p:nvSpPr>
          <p:cNvPr id="13316" name="TextBox 3"/>
          <p:cNvSpPr txBox="1">
            <a:spLocks noChangeArrowheads="1"/>
          </p:cNvSpPr>
          <p:nvPr/>
        </p:nvSpPr>
        <p:spPr bwMode="auto">
          <a:xfrm>
            <a:off x="8229600" y="2133601"/>
            <a:ext cx="2057400" cy="2308225"/>
          </a:xfrm>
          <a:prstGeom prst="rect">
            <a:avLst/>
          </a:prstGeom>
          <a:noFill/>
          <a:ln w="9525">
            <a:noFill/>
            <a:miter lim="800000"/>
            <a:headEnd/>
            <a:tailEnd/>
          </a:ln>
        </p:spPr>
        <p:txBody>
          <a:bodyPr>
            <a:spAutoFit/>
          </a:bodyPr>
          <a:lstStyle/>
          <a:p>
            <a:r>
              <a:rPr lang="en-US"/>
              <a:t>4 units</a:t>
            </a:r>
          </a:p>
          <a:p>
            <a:endParaRPr lang="en-US"/>
          </a:p>
          <a:p>
            <a:r>
              <a:rPr lang="en-US"/>
              <a:t>Each unit has a prosthetic group (heme) embedded in a crevice and partly coordinated by histidine units</a:t>
            </a:r>
            <a:endParaRPr lang="en-IN"/>
          </a:p>
        </p:txBody>
      </p:sp>
    </p:spTree>
    <p:extLst>
      <p:ext uri="{BB962C8B-B14F-4D97-AF65-F5344CB8AC3E}">
        <p14:creationId xmlns:p14="http://schemas.microsoft.com/office/powerpoint/2010/main" val="2761072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1828800" y="685800"/>
            <a:ext cx="2057400" cy="1257300"/>
          </a:xfrm>
          <a:prstGeom prst="rect">
            <a:avLst/>
          </a:prstGeom>
          <a:noFill/>
          <a:ln w="9525">
            <a:noFill/>
            <a:miter lim="800000"/>
            <a:headEnd/>
            <a:tailEnd/>
          </a:ln>
        </p:spPr>
      </p:pic>
      <p:pic>
        <p:nvPicPr>
          <p:cNvPr id="14339" name="Picture 3"/>
          <p:cNvPicPr>
            <a:picLocks noChangeAspect="1" noChangeArrowheads="1"/>
          </p:cNvPicPr>
          <p:nvPr/>
        </p:nvPicPr>
        <p:blipFill>
          <a:blip r:embed="rId3"/>
          <a:srcRect/>
          <a:stretch>
            <a:fillRect/>
          </a:stretch>
        </p:blipFill>
        <p:spPr bwMode="auto">
          <a:xfrm>
            <a:off x="1981200" y="4572000"/>
            <a:ext cx="1600200" cy="1600200"/>
          </a:xfrm>
          <a:prstGeom prst="rect">
            <a:avLst/>
          </a:prstGeom>
          <a:noFill/>
          <a:ln w="9525">
            <a:noFill/>
            <a:miter lim="800000"/>
            <a:headEnd/>
            <a:tailEnd/>
          </a:ln>
        </p:spPr>
      </p:pic>
      <p:pic>
        <p:nvPicPr>
          <p:cNvPr id="14340" name="Picture 5"/>
          <p:cNvPicPr>
            <a:picLocks noChangeAspect="1" noChangeArrowheads="1"/>
          </p:cNvPicPr>
          <p:nvPr/>
        </p:nvPicPr>
        <p:blipFill>
          <a:blip r:embed="rId4"/>
          <a:srcRect/>
          <a:stretch>
            <a:fillRect/>
          </a:stretch>
        </p:blipFill>
        <p:spPr bwMode="auto">
          <a:xfrm>
            <a:off x="8305800" y="228600"/>
            <a:ext cx="1943100" cy="2362200"/>
          </a:xfrm>
          <a:prstGeom prst="rect">
            <a:avLst/>
          </a:prstGeom>
          <a:noFill/>
          <a:ln w="9525">
            <a:noFill/>
            <a:miter lim="800000"/>
            <a:headEnd/>
            <a:tailEnd/>
          </a:ln>
        </p:spPr>
      </p:pic>
      <p:sp>
        <p:nvSpPr>
          <p:cNvPr id="14341" name="Text Box 6"/>
          <p:cNvSpPr txBox="1">
            <a:spLocks noChangeArrowheads="1"/>
          </p:cNvSpPr>
          <p:nvPr/>
        </p:nvSpPr>
        <p:spPr bwMode="auto">
          <a:xfrm>
            <a:off x="4648200" y="1143000"/>
            <a:ext cx="2971800" cy="2308324"/>
          </a:xfrm>
          <a:prstGeom prst="rect">
            <a:avLst/>
          </a:prstGeom>
          <a:noFill/>
          <a:ln w="9525">
            <a:noFill/>
            <a:miter lim="800000"/>
            <a:headEnd/>
            <a:tailEnd/>
          </a:ln>
        </p:spPr>
        <p:txBody>
          <a:bodyPr>
            <a:spAutoFit/>
          </a:bodyPr>
          <a:lstStyle/>
          <a:p>
            <a:pPr algn="just">
              <a:spcBef>
                <a:spcPct val="50000"/>
              </a:spcBef>
            </a:pPr>
            <a:r>
              <a:rPr lang="en-US" dirty="0"/>
              <a:t>In molecular biology the </a:t>
            </a:r>
            <a:r>
              <a:rPr lang="en-US" b="1" dirty="0"/>
              <a:t>active site (prosthetic group)</a:t>
            </a:r>
            <a:r>
              <a:rPr lang="en-US" dirty="0"/>
              <a:t> is part of an enzyme where substrates bind and undergo a chemical reaction. It can perform its function </a:t>
            </a:r>
            <a:r>
              <a:rPr lang="en-US" b="1" dirty="0">
                <a:solidFill>
                  <a:srgbClr val="CC0000"/>
                </a:solidFill>
              </a:rPr>
              <a:t>only when it is associated with the protein unit</a:t>
            </a:r>
          </a:p>
        </p:txBody>
      </p:sp>
      <p:pic>
        <p:nvPicPr>
          <p:cNvPr id="14342" name="Picture 7"/>
          <p:cNvPicPr>
            <a:picLocks noChangeAspect="1" noChangeArrowheads="1"/>
          </p:cNvPicPr>
          <p:nvPr/>
        </p:nvPicPr>
        <p:blipFill>
          <a:blip r:embed="rId5"/>
          <a:srcRect/>
          <a:stretch>
            <a:fillRect/>
          </a:stretch>
        </p:blipFill>
        <p:spPr bwMode="auto">
          <a:xfrm>
            <a:off x="7620001" y="4800600"/>
            <a:ext cx="2790825" cy="1638300"/>
          </a:xfrm>
          <a:prstGeom prst="rect">
            <a:avLst/>
          </a:prstGeom>
          <a:noFill/>
          <a:ln w="9525">
            <a:noFill/>
            <a:miter lim="800000"/>
            <a:headEnd/>
            <a:tailEnd/>
          </a:ln>
        </p:spPr>
      </p:pic>
      <p:pic>
        <p:nvPicPr>
          <p:cNvPr id="14343" name="Picture 8" descr="heme"/>
          <p:cNvPicPr>
            <a:picLocks noChangeAspect="1" noChangeArrowheads="1"/>
          </p:cNvPicPr>
          <p:nvPr/>
        </p:nvPicPr>
        <p:blipFill>
          <a:blip r:embed="rId6"/>
          <a:srcRect/>
          <a:stretch>
            <a:fillRect/>
          </a:stretch>
        </p:blipFill>
        <p:spPr bwMode="auto">
          <a:xfrm>
            <a:off x="8229600" y="2667000"/>
            <a:ext cx="1905000" cy="1595438"/>
          </a:xfrm>
          <a:prstGeom prst="rect">
            <a:avLst/>
          </a:prstGeom>
          <a:noFill/>
          <a:ln w="9525">
            <a:noFill/>
            <a:miter lim="800000"/>
            <a:headEnd/>
            <a:tailEnd/>
          </a:ln>
        </p:spPr>
      </p:pic>
      <p:sp>
        <p:nvSpPr>
          <p:cNvPr id="14344" name="Text Box 9"/>
          <p:cNvSpPr txBox="1">
            <a:spLocks noChangeArrowheads="1"/>
          </p:cNvSpPr>
          <p:nvPr/>
        </p:nvSpPr>
        <p:spPr bwMode="auto">
          <a:xfrm>
            <a:off x="3048000" y="381000"/>
            <a:ext cx="4724400" cy="369888"/>
          </a:xfrm>
          <a:prstGeom prst="rect">
            <a:avLst/>
          </a:prstGeom>
          <a:solidFill>
            <a:srgbClr val="00FF00"/>
          </a:solidFill>
          <a:ln w="9525">
            <a:noFill/>
            <a:miter lim="800000"/>
            <a:headEnd/>
            <a:tailEnd/>
          </a:ln>
        </p:spPr>
        <p:txBody>
          <a:bodyPr>
            <a:spAutoFit/>
          </a:bodyPr>
          <a:lstStyle/>
          <a:p>
            <a:pPr>
              <a:spcBef>
                <a:spcPct val="50000"/>
              </a:spcBef>
            </a:pPr>
            <a:r>
              <a:rPr lang="en-US" b="1"/>
              <a:t>Inorganic Active site / Prosthetic group</a:t>
            </a:r>
          </a:p>
        </p:txBody>
      </p:sp>
      <p:sp>
        <p:nvSpPr>
          <p:cNvPr id="14345" name="Text Box 10"/>
          <p:cNvSpPr txBox="1">
            <a:spLocks noChangeArrowheads="1"/>
          </p:cNvSpPr>
          <p:nvPr/>
        </p:nvSpPr>
        <p:spPr bwMode="auto">
          <a:xfrm>
            <a:off x="1752600" y="4191000"/>
            <a:ext cx="2133600" cy="304800"/>
          </a:xfrm>
          <a:prstGeom prst="rect">
            <a:avLst/>
          </a:prstGeom>
          <a:noFill/>
          <a:ln w="9525">
            <a:noFill/>
            <a:miter lim="800000"/>
            <a:headEnd/>
            <a:tailEnd/>
          </a:ln>
        </p:spPr>
        <p:txBody>
          <a:bodyPr>
            <a:spAutoFit/>
          </a:bodyPr>
          <a:lstStyle/>
          <a:p>
            <a:pPr>
              <a:spcBef>
                <a:spcPct val="50000"/>
              </a:spcBef>
            </a:pPr>
            <a:r>
              <a:rPr lang="en-US" sz="1400"/>
              <a:t>Ferredoxin (e transfer)</a:t>
            </a:r>
          </a:p>
        </p:txBody>
      </p:sp>
      <p:pic>
        <p:nvPicPr>
          <p:cNvPr id="14346" name="Picture 11"/>
          <p:cNvPicPr>
            <a:picLocks noChangeAspect="1" noChangeArrowheads="1"/>
          </p:cNvPicPr>
          <p:nvPr/>
        </p:nvPicPr>
        <p:blipFill>
          <a:blip r:embed="rId7"/>
          <a:srcRect/>
          <a:stretch>
            <a:fillRect/>
          </a:stretch>
        </p:blipFill>
        <p:spPr bwMode="auto">
          <a:xfrm>
            <a:off x="1524001" y="2209800"/>
            <a:ext cx="2352675" cy="1943100"/>
          </a:xfrm>
          <a:prstGeom prst="rect">
            <a:avLst/>
          </a:prstGeom>
          <a:noFill/>
          <a:ln w="9525">
            <a:noFill/>
            <a:miter lim="800000"/>
            <a:headEnd/>
            <a:tailEnd/>
          </a:ln>
        </p:spPr>
      </p:pic>
      <p:sp>
        <p:nvSpPr>
          <p:cNvPr id="14347" name="Text Box 12"/>
          <p:cNvSpPr txBox="1">
            <a:spLocks noChangeArrowheads="1"/>
          </p:cNvSpPr>
          <p:nvPr/>
        </p:nvSpPr>
        <p:spPr bwMode="auto">
          <a:xfrm>
            <a:off x="8153400" y="4419600"/>
            <a:ext cx="2362200" cy="523220"/>
          </a:xfrm>
          <a:prstGeom prst="rect">
            <a:avLst/>
          </a:prstGeom>
          <a:noFill/>
          <a:ln w="9525">
            <a:noFill/>
            <a:miter lim="800000"/>
            <a:headEnd/>
            <a:tailEnd/>
          </a:ln>
        </p:spPr>
        <p:txBody>
          <a:bodyPr>
            <a:spAutoFit/>
          </a:bodyPr>
          <a:lstStyle/>
          <a:p>
            <a:pPr>
              <a:spcBef>
                <a:spcPct val="50000"/>
              </a:spcBef>
            </a:pPr>
            <a:r>
              <a:rPr lang="en-US" sz="1400"/>
              <a:t>Heme in Myoglobin (O</a:t>
            </a:r>
            <a:r>
              <a:rPr lang="en-US" sz="1400" baseline="-25000"/>
              <a:t>2</a:t>
            </a:r>
            <a:r>
              <a:rPr lang="en-US" sz="1400"/>
              <a:t> storage)</a:t>
            </a:r>
          </a:p>
        </p:txBody>
      </p:sp>
      <p:sp>
        <p:nvSpPr>
          <p:cNvPr id="14348" name="Text Box 13"/>
          <p:cNvSpPr txBox="1">
            <a:spLocks noChangeArrowheads="1"/>
          </p:cNvSpPr>
          <p:nvPr/>
        </p:nvSpPr>
        <p:spPr bwMode="auto">
          <a:xfrm>
            <a:off x="7924800" y="6477000"/>
            <a:ext cx="2362200" cy="304800"/>
          </a:xfrm>
          <a:prstGeom prst="rect">
            <a:avLst/>
          </a:prstGeom>
          <a:noFill/>
          <a:ln w="9525">
            <a:noFill/>
            <a:miter lim="800000"/>
            <a:headEnd/>
            <a:tailEnd/>
          </a:ln>
        </p:spPr>
        <p:txBody>
          <a:bodyPr>
            <a:spAutoFit/>
          </a:bodyPr>
          <a:lstStyle/>
          <a:p>
            <a:pPr algn="ctr">
              <a:spcBef>
                <a:spcPct val="50000"/>
              </a:spcBef>
            </a:pPr>
            <a:r>
              <a:rPr lang="en-US" sz="1400"/>
              <a:t>Nitrogen Fixation</a:t>
            </a:r>
          </a:p>
        </p:txBody>
      </p:sp>
      <p:sp>
        <p:nvSpPr>
          <p:cNvPr id="14349" name="Text Box 14"/>
          <p:cNvSpPr txBox="1">
            <a:spLocks noChangeArrowheads="1"/>
          </p:cNvSpPr>
          <p:nvPr/>
        </p:nvSpPr>
        <p:spPr bwMode="auto">
          <a:xfrm>
            <a:off x="1752600" y="6400801"/>
            <a:ext cx="2209800" cy="523875"/>
          </a:xfrm>
          <a:prstGeom prst="rect">
            <a:avLst/>
          </a:prstGeom>
          <a:noFill/>
          <a:ln w="9525">
            <a:noFill/>
            <a:miter lim="800000"/>
            <a:headEnd/>
            <a:tailEnd/>
          </a:ln>
        </p:spPr>
        <p:txBody>
          <a:bodyPr>
            <a:spAutoFit/>
          </a:bodyPr>
          <a:lstStyle/>
          <a:p>
            <a:pPr>
              <a:spcBef>
                <a:spcPct val="50000"/>
              </a:spcBef>
            </a:pPr>
            <a:r>
              <a:rPr lang="en-US" sz="1400"/>
              <a:t>Carbonic anhydrase Enzyme)</a:t>
            </a:r>
          </a:p>
        </p:txBody>
      </p:sp>
      <p:pic>
        <p:nvPicPr>
          <p:cNvPr id="14350" name="Picture 15"/>
          <p:cNvPicPr>
            <a:picLocks noChangeAspect="1" noChangeArrowheads="1"/>
          </p:cNvPicPr>
          <p:nvPr/>
        </p:nvPicPr>
        <p:blipFill>
          <a:blip r:embed="rId8"/>
          <a:srcRect/>
          <a:stretch>
            <a:fillRect/>
          </a:stretch>
        </p:blipFill>
        <p:spPr bwMode="auto">
          <a:xfrm>
            <a:off x="4191000" y="4114801"/>
            <a:ext cx="2971800" cy="2339975"/>
          </a:xfrm>
          <a:prstGeom prst="rect">
            <a:avLst/>
          </a:prstGeom>
          <a:noFill/>
          <a:ln w="9525">
            <a:noFill/>
            <a:miter lim="800000"/>
            <a:headEnd/>
            <a:tailEnd/>
          </a:ln>
        </p:spPr>
      </p:pic>
    </p:spTree>
    <p:extLst>
      <p:ext uri="{BB962C8B-B14F-4D97-AF65-F5344CB8AC3E}">
        <p14:creationId xmlns:p14="http://schemas.microsoft.com/office/powerpoint/2010/main" val="16402487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l="8981" t="5147" r="7193"/>
          <a:stretch>
            <a:fillRect/>
          </a:stretch>
        </p:blipFill>
        <p:spPr bwMode="auto">
          <a:xfrm>
            <a:off x="1752600" y="762000"/>
            <a:ext cx="6629400" cy="5818188"/>
          </a:xfrm>
          <a:prstGeom prst="rect">
            <a:avLst/>
          </a:prstGeom>
          <a:noFill/>
          <a:ln w="9525">
            <a:noFill/>
            <a:miter lim="800000"/>
            <a:headEnd/>
            <a:tailEnd/>
          </a:ln>
        </p:spPr>
      </p:pic>
      <p:sp>
        <p:nvSpPr>
          <p:cNvPr id="15363" name="Text Box 3"/>
          <p:cNvSpPr txBox="1">
            <a:spLocks noChangeArrowheads="1"/>
          </p:cNvSpPr>
          <p:nvPr/>
        </p:nvSpPr>
        <p:spPr bwMode="auto">
          <a:xfrm>
            <a:off x="2819400" y="304800"/>
            <a:ext cx="7239000" cy="369888"/>
          </a:xfrm>
          <a:prstGeom prst="rect">
            <a:avLst/>
          </a:prstGeom>
          <a:solidFill>
            <a:srgbClr val="00FF00"/>
          </a:solidFill>
          <a:ln w="9525">
            <a:noFill/>
            <a:miter lim="800000"/>
            <a:headEnd/>
            <a:tailEnd/>
          </a:ln>
        </p:spPr>
        <p:txBody>
          <a:bodyPr>
            <a:spAutoFit/>
          </a:bodyPr>
          <a:lstStyle/>
          <a:p>
            <a:pPr algn="ctr">
              <a:spcBef>
                <a:spcPct val="50000"/>
              </a:spcBef>
            </a:pPr>
            <a:r>
              <a:rPr lang="en-US" b="1"/>
              <a:t>Inorganic Prosthetic group of three well  known oxygen carriers</a:t>
            </a:r>
          </a:p>
        </p:txBody>
      </p:sp>
      <p:sp>
        <p:nvSpPr>
          <p:cNvPr id="15364" name="Text Box 4"/>
          <p:cNvSpPr txBox="1">
            <a:spLocks noChangeArrowheads="1"/>
          </p:cNvSpPr>
          <p:nvPr/>
        </p:nvSpPr>
        <p:spPr bwMode="auto">
          <a:xfrm>
            <a:off x="8686800" y="1143000"/>
            <a:ext cx="1600200" cy="641350"/>
          </a:xfrm>
          <a:prstGeom prst="rect">
            <a:avLst/>
          </a:prstGeom>
          <a:noFill/>
          <a:ln w="9525">
            <a:noFill/>
            <a:miter lim="800000"/>
            <a:headEnd/>
            <a:tailEnd/>
          </a:ln>
        </p:spPr>
        <p:txBody>
          <a:bodyPr>
            <a:spAutoFit/>
          </a:bodyPr>
          <a:lstStyle/>
          <a:p>
            <a:pPr>
              <a:spcBef>
                <a:spcPct val="50000"/>
              </a:spcBef>
            </a:pPr>
            <a:r>
              <a:rPr lang="en-US" b="1">
                <a:solidFill>
                  <a:srgbClr val="FF0000"/>
                </a:solidFill>
              </a:rPr>
              <a:t>Present in Vertebrates</a:t>
            </a:r>
          </a:p>
        </p:txBody>
      </p:sp>
      <p:sp>
        <p:nvSpPr>
          <p:cNvPr id="15365" name="Text Box 5"/>
          <p:cNvSpPr txBox="1">
            <a:spLocks noChangeArrowheads="1"/>
          </p:cNvSpPr>
          <p:nvPr/>
        </p:nvSpPr>
        <p:spPr bwMode="auto">
          <a:xfrm>
            <a:off x="8763000" y="3048000"/>
            <a:ext cx="1600200" cy="641350"/>
          </a:xfrm>
          <a:prstGeom prst="rect">
            <a:avLst/>
          </a:prstGeom>
          <a:noFill/>
          <a:ln w="9525">
            <a:noFill/>
            <a:miter lim="800000"/>
            <a:headEnd/>
            <a:tailEnd/>
          </a:ln>
        </p:spPr>
        <p:txBody>
          <a:bodyPr>
            <a:spAutoFit/>
          </a:bodyPr>
          <a:lstStyle/>
          <a:p>
            <a:pPr>
              <a:spcBef>
                <a:spcPct val="50000"/>
              </a:spcBef>
            </a:pPr>
            <a:r>
              <a:rPr lang="en-US" b="1">
                <a:solidFill>
                  <a:srgbClr val="3333CC"/>
                </a:solidFill>
              </a:rPr>
              <a:t>Present in molluscs</a:t>
            </a:r>
          </a:p>
        </p:txBody>
      </p:sp>
      <p:sp>
        <p:nvSpPr>
          <p:cNvPr id="15366" name="Text Box 6"/>
          <p:cNvSpPr txBox="1">
            <a:spLocks noChangeArrowheads="1"/>
          </p:cNvSpPr>
          <p:nvPr/>
        </p:nvSpPr>
        <p:spPr bwMode="auto">
          <a:xfrm>
            <a:off x="8534400" y="4800600"/>
            <a:ext cx="2133600" cy="641350"/>
          </a:xfrm>
          <a:prstGeom prst="rect">
            <a:avLst/>
          </a:prstGeom>
          <a:noFill/>
          <a:ln w="9525">
            <a:noFill/>
            <a:miter lim="800000"/>
            <a:headEnd/>
            <a:tailEnd/>
          </a:ln>
        </p:spPr>
        <p:txBody>
          <a:bodyPr>
            <a:spAutoFit/>
          </a:bodyPr>
          <a:lstStyle/>
          <a:p>
            <a:pPr>
              <a:spcBef>
                <a:spcPct val="50000"/>
              </a:spcBef>
            </a:pPr>
            <a:r>
              <a:rPr lang="en-US" b="1">
                <a:solidFill>
                  <a:srgbClr val="6600CC"/>
                </a:solidFill>
              </a:rPr>
              <a:t>Present in some sea worms</a:t>
            </a:r>
          </a:p>
        </p:txBody>
      </p:sp>
      <p:pic>
        <p:nvPicPr>
          <p:cNvPr id="15367" name="Picture 7" descr="rbc"/>
          <p:cNvPicPr>
            <a:picLocks noChangeAspect="1" noChangeArrowheads="1"/>
          </p:cNvPicPr>
          <p:nvPr/>
        </p:nvPicPr>
        <p:blipFill>
          <a:blip r:embed="rId3"/>
          <a:srcRect/>
          <a:stretch>
            <a:fillRect/>
          </a:stretch>
        </p:blipFill>
        <p:spPr bwMode="auto">
          <a:xfrm>
            <a:off x="8534401" y="1905000"/>
            <a:ext cx="1609725" cy="915988"/>
          </a:xfrm>
          <a:prstGeom prst="rect">
            <a:avLst/>
          </a:prstGeom>
          <a:noFill/>
          <a:ln w="9525">
            <a:noFill/>
            <a:miter lim="800000"/>
            <a:headEnd/>
            <a:tailEnd/>
          </a:ln>
        </p:spPr>
      </p:pic>
      <p:pic>
        <p:nvPicPr>
          <p:cNvPr id="15368" name="Picture 8" descr="Limulus_polyphemus"/>
          <p:cNvPicPr>
            <a:picLocks noChangeAspect="1" noChangeArrowheads="1"/>
          </p:cNvPicPr>
          <p:nvPr/>
        </p:nvPicPr>
        <p:blipFill>
          <a:blip r:embed="rId4"/>
          <a:srcRect/>
          <a:stretch>
            <a:fillRect/>
          </a:stretch>
        </p:blipFill>
        <p:spPr bwMode="auto">
          <a:xfrm>
            <a:off x="8839200" y="3733800"/>
            <a:ext cx="1447800" cy="1023938"/>
          </a:xfrm>
          <a:prstGeom prst="rect">
            <a:avLst/>
          </a:prstGeom>
          <a:noFill/>
          <a:ln w="9525">
            <a:noFill/>
            <a:miter lim="800000"/>
            <a:headEnd/>
            <a:tailEnd/>
          </a:ln>
        </p:spPr>
      </p:pic>
      <p:pic>
        <p:nvPicPr>
          <p:cNvPr id="15369" name="Picture 9" descr="Sipuncula"/>
          <p:cNvPicPr>
            <a:picLocks noChangeAspect="1" noChangeArrowheads="1"/>
          </p:cNvPicPr>
          <p:nvPr/>
        </p:nvPicPr>
        <p:blipFill>
          <a:blip r:embed="rId5"/>
          <a:srcRect/>
          <a:stretch>
            <a:fillRect/>
          </a:stretch>
        </p:blipFill>
        <p:spPr bwMode="auto">
          <a:xfrm>
            <a:off x="8839200" y="5562600"/>
            <a:ext cx="1295400" cy="971550"/>
          </a:xfrm>
          <a:prstGeom prst="rect">
            <a:avLst/>
          </a:prstGeom>
          <a:noFill/>
          <a:ln w="9525">
            <a:noFill/>
            <a:miter lim="800000"/>
            <a:headEnd/>
            <a:tailEnd/>
          </a:ln>
        </p:spPr>
      </p:pic>
    </p:spTree>
    <p:extLst>
      <p:ext uri="{BB962C8B-B14F-4D97-AF65-F5344CB8AC3E}">
        <p14:creationId xmlns:p14="http://schemas.microsoft.com/office/powerpoint/2010/main" val="3553179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
          <p:cNvSpPr txBox="1">
            <a:spLocks noChangeArrowheads="1"/>
          </p:cNvSpPr>
          <p:nvPr/>
        </p:nvSpPr>
        <p:spPr bwMode="auto">
          <a:xfrm>
            <a:off x="2362200" y="457200"/>
            <a:ext cx="7696200" cy="641350"/>
          </a:xfrm>
          <a:prstGeom prst="rect">
            <a:avLst/>
          </a:prstGeom>
          <a:solidFill>
            <a:srgbClr val="00FF00"/>
          </a:solidFill>
          <a:ln w="9525">
            <a:noFill/>
            <a:miter lim="800000"/>
            <a:headEnd/>
            <a:tailEnd/>
          </a:ln>
        </p:spPr>
        <p:txBody>
          <a:bodyPr>
            <a:spAutoFit/>
          </a:bodyPr>
          <a:lstStyle/>
          <a:p>
            <a:pPr algn="ctr">
              <a:spcBef>
                <a:spcPct val="50000"/>
              </a:spcBef>
            </a:pPr>
            <a:r>
              <a:rPr lang="en-US" b="1"/>
              <a:t>Can the  prosthetic unit part of a metalloprotein  perform its normal function without the protein unit around it ?</a:t>
            </a:r>
          </a:p>
        </p:txBody>
      </p:sp>
      <p:graphicFrame>
        <p:nvGraphicFramePr>
          <p:cNvPr id="2050" name="Object 15"/>
          <p:cNvGraphicFramePr>
            <a:graphicFrameLocks noChangeAspect="1"/>
          </p:cNvGraphicFramePr>
          <p:nvPr/>
        </p:nvGraphicFramePr>
        <p:xfrm>
          <a:off x="2286000" y="3352800"/>
          <a:ext cx="3733800" cy="2659180"/>
        </p:xfrm>
        <a:graphic>
          <a:graphicData uri="http://schemas.openxmlformats.org/presentationml/2006/ole">
            <mc:AlternateContent xmlns:mc="http://schemas.openxmlformats.org/markup-compatibility/2006">
              <mc:Choice xmlns:v="urn:schemas-microsoft-com:vml" Requires="v">
                <p:oleObj spid="_x0000_s2051" name="CS ChemDraw Drawing" r:id="rId3" imgW="2856240" imgH="2035800" progId="ChemDraw.Document.6.0">
                  <p:embed/>
                </p:oleObj>
              </mc:Choice>
              <mc:Fallback>
                <p:oleObj name="CS ChemDraw Drawing" r:id="rId3" imgW="2856240" imgH="203580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352800"/>
                        <a:ext cx="3733800" cy="2659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52" name="Picture 6"/>
          <p:cNvPicPr>
            <a:picLocks noChangeAspect="1" noChangeArrowheads="1"/>
          </p:cNvPicPr>
          <p:nvPr/>
        </p:nvPicPr>
        <p:blipFill>
          <a:blip r:embed="rId5"/>
          <a:srcRect l="21194" t="14815" r="21278" b="3703"/>
          <a:stretch>
            <a:fillRect/>
          </a:stretch>
        </p:blipFill>
        <p:spPr bwMode="auto">
          <a:xfrm>
            <a:off x="6629400" y="1371600"/>
            <a:ext cx="3200400" cy="3087688"/>
          </a:xfrm>
          <a:prstGeom prst="rect">
            <a:avLst/>
          </a:prstGeom>
          <a:noFill/>
          <a:ln w="9525">
            <a:noFill/>
            <a:miter lim="800000"/>
            <a:headEnd/>
            <a:tailEnd/>
          </a:ln>
        </p:spPr>
      </p:pic>
      <p:pic>
        <p:nvPicPr>
          <p:cNvPr id="2053" name="Picture 6" descr="https://encrypted-tbn3.gstatic.com/images?q=tbn:ANd9GcT5wC3km_aGVJpfAtlkCbGEigY_-kgELHHQauId6GcRMNaj_Tow"/>
          <p:cNvPicPr>
            <a:picLocks noChangeAspect="1" noChangeArrowheads="1"/>
          </p:cNvPicPr>
          <p:nvPr/>
        </p:nvPicPr>
        <p:blipFill>
          <a:blip r:embed="rId6"/>
          <a:srcRect t="7556" b="10667"/>
          <a:stretch>
            <a:fillRect/>
          </a:stretch>
        </p:blipFill>
        <p:spPr bwMode="auto">
          <a:xfrm>
            <a:off x="7239001" y="4876800"/>
            <a:ext cx="2143125" cy="1752600"/>
          </a:xfrm>
          <a:prstGeom prst="rect">
            <a:avLst/>
          </a:prstGeom>
          <a:noFill/>
          <a:ln w="9525">
            <a:noFill/>
            <a:miter lim="800000"/>
            <a:headEnd/>
            <a:tailEnd/>
          </a:ln>
        </p:spPr>
      </p:pic>
      <p:pic>
        <p:nvPicPr>
          <p:cNvPr id="2054" name="Picture 7" descr="http://www.creative-biolabs.com/images/Myoglobin(0851).jpg"/>
          <p:cNvPicPr>
            <a:picLocks noChangeAspect="1" noChangeArrowheads="1"/>
          </p:cNvPicPr>
          <p:nvPr/>
        </p:nvPicPr>
        <p:blipFill>
          <a:blip r:embed="rId7"/>
          <a:srcRect/>
          <a:stretch>
            <a:fillRect/>
          </a:stretch>
        </p:blipFill>
        <p:spPr bwMode="auto">
          <a:xfrm>
            <a:off x="2971800" y="1143001"/>
            <a:ext cx="1981200" cy="2182250"/>
          </a:xfrm>
          <a:prstGeom prst="rect">
            <a:avLst/>
          </a:prstGeom>
          <a:noFill/>
          <a:ln w="9525">
            <a:noFill/>
            <a:miter lim="800000"/>
            <a:headEnd/>
            <a:tailEnd/>
          </a:ln>
        </p:spPr>
      </p:pic>
      <p:sp>
        <p:nvSpPr>
          <p:cNvPr id="7" name="TextBox 6"/>
          <p:cNvSpPr txBox="1"/>
          <p:nvPr/>
        </p:nvSpPr>
        <p:spPr>
          <a:xfrm>
            <a:off x="1752600" y="6096001"/>
            <a:ext cx="5029200" cy="646331"/>
          </a:xfrm>
          <a:prstGeom prst="rect">
            <a:avLst/>
          </a:prstGeom>
          <a:noFill/>
        </p:spPr>
        <p:txBody>
          <a:bodyPr wrap="square" rtlCol="0">
            <a:spAutoFit/>
          </a:bodyPr>
          <a:lstStyle/>
          <a:p>
            <a:r>
              <a:rPr lang="en-US" dirty="0"/>
              <a:t>Reversible binding of O</a:t>
            </a:r>
            <a:r>
              <a:rPr lang="en-US" baseline="-25000" dirty="0"/>
              <a:t>2</a:t>
            </a:r>
            <a:r>
              <a:rPr lang="en-US" dirty="0"/>
              <a:t> is possible on when protein unit is present around the </a:t>
            </a:r>
            <a:r>
              <a:rPr lang="en-US" dirty="0" err="1"/>
              <a:t>heme</a:t>
            </a:r>
            <a:r>
              <a:rPr lang="en-US" dirty="0"/>
              <a:t> unit</a:t>
            </a:r>
          </a:p>
        </p:txBody>
      </p:sp>
    </p:spTree>
    <p:extLst>
      <p:ext uri="{BB962C8B-B14F-4D97-AF65-F5344CB8AC3E}">
        <p14:creationId xmlns:p14="http://schemas.microsoft.com/office/powerpoint/2010/main" val="3577752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2362200" y="1447801"/>
            <a:ext cx="6096000" cy="4524315"/>
          </a:xfrm>
          <a:prstGeom prst="rect">
            <a:avLst/>
          </a:prstGeom>
          <a:noFill/>
          <a:ln w="9525">
            <a:noFill/>
            <a:miter lim="800000"/>
            <a:headEnd/>
            <a:tailEnd/>
          </a:ln>
        </p:spPr>
        <p:txBody>
          <a:bodyPr>
            <a:spAutoFit/>
          </a:bodyPr>
          <a:lstStyle/>
          <a:p>
            <a:r>
              <a:rPr lang="en-US" b="1"/>
              <a:t>Why do we need oxygen or why do we breathe?</a:t>
            </a:r>
          </a:p>
          <a:p>
            <a:endParaRPr lang="en-US" b="1"/>
          </a:p>
          <a:p>
            <a:endParaRPr lang="en-US" b="1"/>
          </a:p>
          <a:p>
            <a:r>
              <a:rPr lang="en-US" b="1"/>
              <a:t>What happens to oxygen in our body and where does it happen?</a:t>
            </a:r>
          </a:p>
          <a:p>
            <a:endParaRPr lang="en-US" b="1"/>
          </a:p>
          <a:p>
            <a:endParaRPr lang="en-US" b="1"/>
          </a:p>
          <a:p>
            <a:r>
              <a:rPr lang="en-US" b="1"/>
              <a:t>How exactly does oxygen change to water ?</a:t>
            </a:r>
          </a:p>
          <a:p>
            <a:endParaRPr lang="en-US" b="1"/>
          </a:p>
          <a:p>
            <a:endParaRPr lang="en-US" b="1"/>
          </a:p>
          <a:p>
            <a:r>
              <a:rPr lang="en-US" b="1"/>
              <a:t>What does this reaction produce  and how?</a:t>
            </a:r>
          </a:p>
          <a:p>
            <a:endParaRPr lang="en-US" b="1"/>
          </a:p>
          <a:p>
            <a:endParaRPr lang="en-US" b="1"/>
          </a:p>
          <a:p>
            <a:r>
              <a:rPr lang="en-US" b="1"/>
              <a:t>How exactly is oxygen carried around and stored in the body?</a:t>
            </a:r>
          </a:p>
          <a:p>
            <a:endParaRPr lang="en-US" b="1"/>
          </a:p>
          <a:p>
            <a:r>
              <a:rPr lang="en-US" b="1"/>
              <a:t>How exactly is CO</a:t>
            </a:r>
            <a:r>
              <a:rPr lang="en-US" b="1" baseline="-25000"/>
              <a:t>2</a:t>
            </a:r>
            <a:r>
              <a:rPr lang="en-US" b="1"/>
              <a:t> removed from the body?</a:t>
            </a:r>
          </a:p>
        </p:txBody>
      </p:sp>
      <p:pic>
        <p:nvPicPr>
          <p:cNvPr id="17411" name="Picture 4" descr="https://encrypted-tbn0.gstatic.com/images?q=tbn:ANd9GcSe5cEzoODkG4eYGxXMbCbskpB3ZcptWkEOGJdikhZWsidl86c8KA"/>
          <p:cNvPicPr>
            <a:picLocks noChangeAspect="1" noChangeArrowheads="1"/>
          </p:cNvPicPr>
          <p:nvPr/>
        </p:nvPicPr>
        <p:blipFill>
          <a:blip r:embed="rId2"/>
          <a:srcRect/>
          <a:stretch>
            <a:fillRect/>
          </a:stretch>
        </p:blipFill>
        <p:spPr bwMode="auto">
          <a:xfrm>
            <a:off x="8058150" y="0"/>
            <a:ext cx="2609850" cy="1752600"/>
          </a:xfrm>
          <a:prstGeom prst="rect">
            <a:avLst/>
          </a:prstGeom>
          <a:noFill/>
          <a:ln w="9525">
            <a:noFill/>
            <a:miter lim="800000"/>
            <a:headEnd/>
            <a:tailEnd/>
          </a:ln>
        </p:spPr>
      </p:pic>
      <p:pic>
        <p:nvPicPr>
          <p:cNvPr id="17412" name="Picture 6" descr="https://encrypted-tbn1.gstatic.com/images?q=tbn:ANd9GcQdp2TfaGCbqXmEKqKPJQ9hHyP8QVTSHXDFXrINjj5g2_hds7CL0Q"/>
          <p:cNvPicPr>
            <a:picLocks noChangeAspect="1" noChangeArrowheads="1"/>
          </p:cNvPicPr>
          <p:nvPr/>
        </p:nvPicPr>
        <p:blipFill>
          <a:blip r:embed="rId3"/>
          <a:srcRect/>
          <a:stretch>
            <a:fillRect/>
          </a:stretch>
        </p:blipFill>
        <p:spPr bwMode="auto">
          <a:xfrm>
            <a:off x="8382001" y="1981200"/>
            <a:ext cx="2066925" cy="2209800"/>
          </a:xfrm>
          <a:prstGeom prst="rect">
            <a:avLst/>
          </a:prstGeom>
          <a:noFill/>
          <a:ln w="9525">
            <a:noFill/>
            <a:miter lim="800000"/>
            <a:headEnd/>
            <a:tailEnd/>
          </a:ln>
        </p:spPr>
      </p:pic>
      <p:pic>
        <p:nvPicPr>
          <p:cNvPr id="17413" name="Picture 8" descr="http://www.bianor.com/blog/wp-content/uploads/2010/08/Oxygen-Cylinder.jpg"/>
          <p:cNvPicPr>
            <a:picLocks noChangeAspect="1" noChangeArrowheads="1"/>
          </p:cNvPicPr>
          <p:nvPr/>
        </p:nvPicPr>
        <p:blipFill>
          <a:blip r:embed="rId4"/>
          <a:srcRect/>
          <a:stretch>
            <a:fillRect/>
          </a:stretch>
        </p:blipFill>
        <p:spPr bwMode="auto">
          <a:xfrm>
            <a:off x="8534401" y="4267200"/>
            <a:ext cx="1954213" cy="2209800"/>
          </a:xfrm>
          <a:prstGeom prst="rect">
            <a:avLst/>
          </a:prstGeom>
          <a:noFill/>
          <a:ln w="9525">
            <a:noFill/>
            <a:miter lim="800000"/>
            <a:headEnd/>
            <a:tailEnd/>
          </a:ln>
        </p:spPr>
      </p:pic>
      <p:sp>
        <p:nvSpPr>
          <p:cNvPr id="17414" name="TextBox 5"/>
          <p:cNvSpPr txBox="1">
            <a:spLocks noChangeArrowheads="1"/>
          </p:cNvSpPr>
          <p:nvPr/>
        </p:nvSpPr>
        <p:spPr bwMode="auto">
          <a:xfrm>
            <a:off x="3429000" y="381000"/>
            <a:ext cx="3429000" cy="369888"/>
          </a:xfrm>
          <a:prstGeom prst="rect">
            <a:avLst/>
          </a:prstGeom>
          <a:solidFill>
            <a:srgbClr val="FFFF00"/>
          </a:solidFill>
          <a:ln w="9525">
            <a:noFill/>
            <a:miter lim="800000"/>
            <a:headEnd/>
            <a:tailEnd/>
          </a:ln>
        </p:spPr>
        <p:txBody>
          <a:bodyPr>
            <a:spAutoFit/>
          </a:bodyPr>
          <a:lstStyle/>
          <a:p>
            <a:pPr algn="ctr"/>
            <a:r>
              <a:rPr lang="en-US" b="1">
                <a:solidFill>
                  <a:srgbClr val="C00000"/>
                </a:solidFill>
              </a:rPr>
              <a:t>Oxygen  : A few Questions</a:t>
            </a:r>
            <a:endParaRPr lang="en-IN" b="1">
              <a:solidFill>
                <a:srgbClr val="C00000"/>
              </a:solidFill>
            </a:endParaRPr>
          </a:p>
        </p:txBody>
      </p:sp>
    </p:spTree>
    <p:extLst>
      <p:ext uri="{BB962C8B-B14F-4D97-AF65-F5344CB8AC3E}">
        <p14:creationId xmlns:p14="http://schemas.microsoft.com/office/powerpoint/2010/main" val="12700309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590800" y="2895600"/>
            <a:ext cx="7010400" cy="2862322"/>
          </a:xfrm>
          <a:prstGeom prst="rect">
            <a:avLst/>
          </a:prstGeom>
          <a:noFill/>
          <a:ln w="9525">
            <a:noFill/>
            <a:miter lim="800000"/>
            <a:headEnd/>
            <a:tailEnd/>
          </a:ln>
        </p:spPr>
        <p:txBody>
          <a:bodyPr>
            <a:spAutoFit/>
          </a:bodyPr>
          <a:lstStyle/>
          <a:p>
            <a:r>
              <a:rPr lang="en-US" b="1"/>
              <a:t>Cytochromes</a:t>
            </a:r>
            <a:r>
              <a:rPr lang="en-US"/>
              <a:t> are, in general, membrane-bound (i.e. inner mitochondrial membrane) heme proteins containing heme groups and are primarily responsible for the generation of ATP via electron transport.</a:t>
            </a:r>
          </a:p>
          <a:p>
            <a:endParaRPr lang="en-US"/>
          </a:p>
          <a:p>
            <a:r>
              <a:rPr lang="en-US"/>
              <a:t>They are found  bound on the inner mitochondrial membrane either as monomeric proteins (e.g., cytochrome c) or as subunits of bigger enzymatic complexes that catalyze redox reactions. These heme proteins are classified on the basis of the position of their lowest energy absorption band in the reduced state, as cytochromes </a:t>
            </a:r>
            <a:r>
              <a:rPr lang="en-US" i="1"/>
              <a:t>a</a:t>
            </a:r>
            <a:r>
              <a:rPr lang="en-US"/>
              <a:t> (605 nm), </a:t>
            </a:r>
            <a:r>
              <a:rPr lang="en-US" i="1"/>
              <a:t>b</a:t>
            </a:r>
            <a:r>
              <a:rPr lang="en-US"/>
              <a:t> (~565 nm), and </a:t>
            </a:r>
            <a:r>
              <a:rPr lang="en-US" i="1"/>
              <a:t>c</a:t>
            </a:r>
            <a:r>
              <a:rPr lang="en-US"/>
              <a:t> (550 nm).</a:t>
            </a:r>
          </a:p>
        </p:txBody>
      </p:sp>
      <p:sp>
        <p:nvSpPr>
          <p:cNvPr id="18435" name="TextBox 2"/>
          <p:cNvSpPr txBox="1">
            <a:spLocks noChangeArrowheads="1"/>
          </p:cNvSpPr>
          <p:nvPr/>
        </p:nvSpPr>
        <p:spPr bwMode="auto">
          <a:xfrm>
            <a:off x="2133600" y="762001"/>
            <a:ext cx="7772400" cy="1616075"/>
          </a:xfrm>
          <a:prstGeom prst="rect">
            <a:avLst/>
          </a:prstGeom>
          <a:noFill/>
          <a:ln w="9525">
            <a:noFill/>
            <a:miter lim="800000"/>
            <a:headEnd/>
            <a:tailEnd/>
          </a:ln>
        </p:spPr>
        <p:txBody>
          <a:bodyPr>
            <a:spAutoFit/>
          </a:bodyPr>
          <a:lstStyle/>
          <a:p>
            <a:pPr>
              <a:spcBef>
                <a:spcPct val="50000"/>
              </a:spcBef>
            </a:pPr>
            <a:r>
              <a:rPr lang="en-US" b="1" i="1" dirty="0">
                <a:solidFill>
                  <a:srgbClr val="3333CC"/>
                </a:solidFill>
              </a:rPr>
              <a:t>Electron transfer agents</a:t>
            </a:r>
            <a:r>
              <a:rPr lang="en-US" b="1" dirty="0"/>
              <a:t>		</a:t>
            </a:r>
            <a:r>
              <a:rPr lang="en-US" b="1" dirty="0" err="1">
                <a:solidFill>
                  <a:srgbClr val="009900"/>
                </a:solidFill>
              </a:rPr>
              <a:t>Cytochromes</a:t>
            </a:r>
            <a:r>
              <a:rPr lang="en-US" b="1" dirty="0">
                <a:solidFill>
                  <a:srgbClr val="009900"/>
                </a:solidFill>
              </a:rPr>
              <a:t>: </a:t>
            </a:r>
            <a:r>
              <a:rPr lang="en-US" b="1" dirty="0" err="1">
                <a:solidFill>
                  <a:srgbClr val="009900"/>
                </a:solidFill>
              </a:rPr>
              <a:t>redox</a:t>
            </a:r>
            <a:r>
              <a:rPr lang="en-US" b="1" dirty="0">
                <a:solidFill>
                  <a:srgbClr val="009900"/>
                </a:solidFill>
              </a:rPr>
              <a:t> intermediates</a:t>
            </a:r>
          </a:p>
          <a:p>
            <a:pPr>
              <a:spcBef>
                <a:spcPct val="50000"/>
              </a:spcBef>
            </a:pPr>
            <a:r>
              <a:rPr lang="en-US" b="1" dirty="0">
                <a:solidFill>
                  <a:srgbClr val="009900"/>
                </a:solidFill>
              </a:rPr>
              <a:t>	Fe</a:t>
            </a:r>
            <a:r>
              <a:rPr lang="en-US" b="1" baseline="30000" dirty="0">
                <a:solidFill>
                  <a:srgbClr val="009900"/>
                </a:solidFill>
              </a:rPr>
              <a:t>2+</a:t>
            </a:r>
            <a:r>
              <a:rPr lang="en-US" b="1" dirty="0">
                <a:solidFill>
                  <a:srgbClr val="009900"/>
                </a:solidFill>
              </a:rPr>
              <a:t>/Fe</a:t>
            </a:r>
            <a:r>
              <a:rPr lang="en-US" b="1" baseline="30000" dirty="0">
                <a:solidFill>
                  <a:srgbClr val="009900"/>
                </a:solidFill>
              </a:rPr>
              <a:t>3+</a:t>
            </a:r>
            <a:r>
              <a:rPr lang="en-US" b="1" dirty="0">
                <a:solidFill>
                  <a:srgbClr val="009900"/>
                </a:solidFill>
              </a:rPr>
              <a:t>		</a:t>
            </a:r>
            <a:r>
              <a:rPr lang="en-US" b="1" i="1" dirty="0"/>
              <a:t> membrane-bound proteins that 					contain </a:t>
            </a:r>
            <a:r>
              <a:rPr lang="en-US" b="1" i="1" dirty="0" err="1"/>
              <a:t>heme</a:t>
            </a:r>
            <a:r>
              <a:rPr lang="en-US" b="1" i="1" dirty="0"/>
              <a:t> groups and carry out 				electron transport in </a:t>
            </a:r>
            <a:r>
              <a:rPr lang="en-US" b="1" i="1" dirty="0">
                <a:solidFill>
                  <a:srgbClr val="C00000"/>
                </a:solidFill>
              </a:rPr>
              <a:t>Oxidative 					</a:t>
            </a:r>
            <a:r>
              <a:rPr lang="en-US" b="1" i="1" dirty="0" err="1">
                <a:solidFill>
                  <a:srgbClr val="C00000"/>
                </a:solidFill>
              </a:rPr>
              <a:t>phosphorylation</a:t>
            </a:r>
            <a:r>
              <a:rPr lang="en-US" dirty="0">
                <a:solidFill>
                  <a:srgbClr val="C00000"/>
                </a:solidFill>
              </a:rPr>
              <a:t> </a:t>
            </a:r>
            <a:endParaRPr lang="en-US" b="1" i="1" dirty="0">
              <a:solidFill>
                <a:srgbClr val="C00000"/>
              </a:solidFill>
            </a:endParaRPr>
          </a:p>
        </p:txBody>
      </p:sp>
    </p:spTree>
    <p:extLst>
      <p:ext uri="{BB962C8B-B14F-4D97-AF65-F5344CB8AC3E}">
        <p14:creationId xmlns:p14="http://schemas.microsoft.com/office/powerpoint/2010/main" val="4209767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p:cNvSpPr txBox="1">
            <a:spLocks noChangeArrowheads="1"/>
          </p:cNvSpPr>
          <p:nvPr/>
        </p:nvSpPr>
        <p:spPr bwMode="auto">
          <a:xfrm>
            <a:off x="3200400" y="533401"/>
            <a:ext cx="6248400" cy="366713"/>
          </a:xfrm>
          <a:prstGeom prst="rect">
            <a:avLst/>
          </a:prstGeom>
          <a:solidFill>
            <a:srgbClr val="00FF00"/>
          </a:solidFill>
          <a:ln w="9525">
            <a:noFill/>
            <a:miter lim="800000"/>
            <a:headEnd/>
            <a:tailEnd/>
          </a:ln>
        </p:spPr>
        <p:txBody>
          <a:bodyPr>
            <a:spAutoFit/>
          </a:bodyPr>
          <a:lstStyle/>
          <a:p>
            <a:pPr algn="ctr">
              <a:spcBef>
                <a:spcPct val="50000"/>
              </a:spcBef>
            </a:pPr>
            <a:r>
              <a:rPr lang="en-US" b="1"/>
              <a:t>Electron transfer agents;  e.g. Cytochrome C</a:t>
            </a:r>
            <a:r>
              <a:rPr lang="en-US"/>
              <a:t> </a:t>
            </a:r>
          </a:p>
        </p:txBody>
      </p:sp>
      <p:pic>
        <p:nvPicPr>
          <p:cNvPr id="3076" name="Picture 3"/>
          <p:cNvPicPr>
            <a:picLocks noChangeAspect="1" noChangeArrowheads="1"/>
          </p:cNvPicPr>
          <p:nvPr/>
        </p:nvPicPr>
        <p:blipFill>
          <a:blip r:embed="rId3"/>
          <a:srcRect/>
          <a:stretch>
            <a:fillRect/>
          </a:stretch>
        </p:blipFill>
        <p:spPr bwMode="auto">
          <a:xfrm>
            <a:off x="1828800" y="1600200"/>
            <a:ext cx="3429000" cy="3429000"/>
          </a:xfrm>
          <a:prstGeom prst="rect">
            <a:avLst/>
          </a:prstGeom>
          <a:noFill/>
          <a:ln w="9525">
            <a:noFill/>
            <a:miter lim="800000"/>
            <a:headEnd/>
            <a:tailEnd/>
          </a:ln>
        </p:spPr>
      </p:pic>
      <p:graphicFrame>
        <p:nvGraphicFramePr>
          <p:cNvPr id="3074" name="Object 7"/>
          <p:cNvGraphicFramePr>
            <a:graphicFrameLocks noChangeAspect="1"/>
          </p:cNvGraphicFramePr>
          <p:nvPr/>
        </p:nvGraphicFramePr>
        <p:xfrm>
          <a:off x="5867400" y="1600201"/>
          <a:ext cx="4495800" cy="3725863"/>
        </p:xfrm>
        <a:graphic>
          <a:graphicData uri="http://schemas.openxmlformats.org/presentationml/2006/ole">
            <mc:AlternateContent xmlns:mc="http://schemas.openxmlformats.org/markup-compatibility/2006">
              <mc:Choice xmlns:v="urn:schemas-microsoft-com:vml" Requires="v">
                <p:oleObj spid="_x0000_s3075" name="CS ChemDraw Drawing" r:id="rId4" imgW="4075560" imgH="3376800" progId="ChemDraw.Document.6.0">
                  <p:embed/>
                </p:oleObj>
              </mc:Choice>
              <mc:Fallback>
                <p:oleObj name="CS ChemDraw Drawing" r:id="rId4" imgW="4075560" imgH="3376800" progId="ChemDraw.Document.6.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600201"/>
                        <a:ext cx="4495800" cy="372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098343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676400" y="478745"/>
            <a:ext cx="8746076" cy="480131"/>
          </a:xfrm>
        </p:spPr>
        <p:txBody>
          <a:bodyPr wrap="square">
            <a:spAutoFit/>
          </a:bodyPr>
          <a:lstStyle/>
          <a:p>
            <a:r>
              <a:rPr lang="en-US" sz="2800" dirty="0"/>
              <a:t>Mitochondria: The powerhouse of the Animal  Cell</a:t>
            </a:r>
          </a:p>
        </p:txBody>
      </p:sp>
      <p:pic>
        <p:nvPicPr>
          <p:cNvPr id="19459" name="Picture 7"/>
          <p:cNvPicPr>
            <a:picLocks noGrp="1" noChangeAspect="1" noChangeArrowheads="1"/>
          </p:cNvPicPr>
          <p:nvPr>
            <p:ph sz="half" idx="1"/>
          </p:nvPr>
        </p:nvPicPr>
        <p:blipFill>
          <a:blip r:embed="rId3"/>
          <a:srcRect/>
          <a:stretch>
            <a:fillRect/>
          </a:stretch>
        </p:blipFill>
        <p:spPr>
          <a:xfrm>
            <a:off x="1905000" y="1524000"/>
            <a:ext cx="4038600" cy="3143250"/>
          </a:xfrm>
          <a:noFill/>
        </p:spPr>
      </p:pic>
      <p:pic>
        <p:nvPicPr>
          <p:cNvPr id="19460" name="Picture 9" descr="F16-07"/>
          <p:cNvPicPr>
            <a:picLocks noGrp="1" noChangeAspect="1" noChangeArrowheads="1"/>
          </p:cNvPicPr>
          <p:nvPr>
            <p:ph sz="half" idx="2"/>
          </p:nvPr>
        </p:nvPicPr>
        <p:blipFill>
          <a:blip r:embed="rId4"/>
          <a:srcRect/>
          <a:stretch>
            <a:fillRect/>
          </a:stretch>
        </p:blipFill>
        <p:spPr>
          <a:xfrm>
            <a:off x="6019800" y="1371600"/>
            <a:ext cx="4038600" cy="3659188"/>
          </a:xfrm>
          <a:noFill/>
        </p:spPr>
      </p:pic>
      <p:sp>
        <p:nvSpPr>
          <p:cNvPr id="5" name="TextBox 4"/>
          <p:cNvSpPr txBox="1"/>
          <p:nvPr/>
        </p:nvSpPr>
        <p:spPr>
          <a:xfrm>
            <a:off x="2438400" y="4953001"/>
            <a:ext cx="7620000" cy="646331"/>
          </a:xfrm>
          <a:prstGeom prst="rect">
            <a:avLst/>
          </a:prstGeom>
          <a:noFill/>
        </p:spPr>
        <p:txBody>
          <a:bodyPr wrap="square" rtlCol="0">
            <a:spAutoFit/>
          </a:bodyPr>
          <a:lstStyle/>
          <a:p>
            <a:r>
              <a:rPr lang="en-US" dirty="0"/>
              <a:t>Bio-units of the electron transport chain are present on the inner walls of the mitochondrion.</a:t>
            </a:r>
          </a:p>
        </p:txBody>
      </p:sp>
      <p:sp>
        <p:nvSpPr>
          <p:cNvPr id="6" name="TextBox 5"/>
          <p:cNvSpPr txBox="1"/>
          <p:nvPr/>
        </p:nvSpPr>
        <p:spPr>
          <a:xfrm>
            <a:off x="2438400" y="6096000"/>
            <a:ext cx="6781800" cy="381000"/>
          </a:xfrm>
          <a:prstGeom prst="rect">
            <a:avLst/>
          </a:prstGeom>
          <a:noFill/>
        </p:spPr>
        <p:txBody>
          <a:bodyPr wrap="square" rtlCol="0">
            <a:spAutoFit/>
          </a:bodyPr>
          <a:lstStyle/>
          <a:p>
            <a:r>
              <a:rPr lang="en-US" dirty="0"/>
              <a:t>Analogous powerhouses on the plant cells are chloroplasts</a:t>
            </a:r>
          </a:p>
        </p:txBody>
      </p:sp>
    </p:spTree>
    <p:extLst>
      <p:ext uri="{BB962C8B-B14F-4D97-AF65-F5344CB8AC3E}">
        <p14:creationId xmlns:p14="http://schemas.microsoft.com/office/powerpoint/2010/main" val="1533546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4"/>
          <p:cNvSpPr txBox="1">
            <a:spLocks noChangeArrowheads="1"/>
          </p:cNvSpPr>
          <p:nvPr/>
        </p:nvSpPr>
        <p:spPr bwMode="auto">
          <a:xfrm>
            <a:off x="2133600" y="228600"/>
            <a:ext cx="7467600" cy="369332"/>
          </a:xfrm>
          <a:prstGeom prst="rect">
            <a:avLst/>
          </a:prstGeom>
          <a:solidFill>
            <a:srgbClr val="00FF00"/>
          </a:solidFill>
          <a:ln w="9525">
            <a:noFill/>
            <a:miter lim="800000"/>
            <a:headEnd/>
            <a:tailEnd/>
          </a:ln>
        </p:spPr>
        <p:txBody>
          <a:bodyPr>
            <a:spAutoFit/>
          </a:bodyPr>
          <a:lstStyle/>
          <a:p>
            <a:pPr algn="ctr">
              <a:spcBef>
                <a:spcPct val="50000"/>
              </a:spcBef>
            </a:pPr>
            <a:r>
              <a:rPr lang="en-US" b="1" dirty="0" err="1"/>
              <a:t>Glycolysis</a:t>
            </a:r>
            <a:r>
              <a:rPr lang="en-US" b="1" dirty="0"/>
              <a:t> + Oxidative </a:t>
            </a:r>
            <a:r>
              <a:rPr lang="en-US" b="1" dirty="0" err="1"/>
              <a:t>phosphorylation</a:t>
            </a:r>
            <a:r>
              <a:rPr lang="en-US" b="1" dirty="0"/>
              <a:t>: How food is converted into energy</a:t>
            </a:r>
          </a:p>
        </p:txBody>
      </p:sp>
      <p:pic>
        <p:nvPicPr>
          <p:cNvPr id="4100" name="Picture 5" descr="Proteins"/>
          <p:cNvPicPr>
            <a:picLocks noChangeAspect="1" noChangeArrowheads="1"/>
          </p:cNvPicPr>
          <p:nvPr/>
        </p:nvPicPr>
        <p:blipFill>
          <a:blip r:embed="rId3"/>
          <a:srcRect/>
          <a:stretch>
            <a:fillRect/>
          </a:stretch>
        </p:blipFill>
        <p:spPr bwMode="auto">
          <a:xfrm>
            <a:off x="1981200" y="2286000"/>
            <a:ext cx="4038600" cy="3005138"/>
          </a:xfrm>
          <a:prstGeom prst="rect">
            <a:avLst/>
          </a:prstGeom>
          <a:noFill/>
          <a:ln w="9525">
            <a:noFill/>
            <a:miter lim="800000"/>
            <a:headEnd/>
            <a:tailEnd/>
          </a:ln>
        </p:spPr>
      </p:pic>
      <p:graphicFrame>
        <p:nvGraphicFramePr>
          <p:cNvPr id="4098" name="Object 6"/>
          <p:cNvGraphicFramePr>
            <a:graphicFrameLocks noChangeAspect="1"/>
          </p:cNvGraphicFramePr>
          <p:nvPr/>
        </p:nvGraphicFramePr>
        <p:xfrm>
          <a:off x="1981200" y="1066800"/>
          <a:ext cx="8458200" cy="1060450"/>
        </p:xfrm>
        <a:graphic>
          <a:graphicData uri="http://schemas.openxmlformats.org/presentationml/2006/ole">
            <mc:AlternateContent xmlns:mc="http://schemas.openxmlformats.org/markup-compatibility/2006">
              <mc:Choice xmlns:v="urn:schemas-microsoft-com:vml" Requires="v">
                <p:oleObj spid="_x0000_s4099" name="CS ChemDraw Drawing" r:id="rId4" imgW="5871960" imgH="736560" progId="ChemDraw.Document.6.0">
                  <p:embed/>
                </p:oleObj>
              </mc:Choice>
              <mc:Fallback>
                <p:oleObj name="CS ChemDraw Drawing" r:id="rId4" imgW="5871960" imgH="736560" progId="ChemDraw.Document.6.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066800"/>
                        <a:ext cx="8458200"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1" name="Text Box 7"/>
          <p:cNvSpPr txBox="1">
            <a:spLocks noChangeArrowheads="1"/>
          </p:cNvSpPr>
          <p:nvPr/>
        </p:nvSpPr>
        <p:spPr bwMode="auto">
          <a:xfrm>
            <a:off x="1828800" y="5486401"/>
            <a:ext cx="3505200" cy="954107"/>
          </a:xfrm>
          <a:prstGeom prst="rect">
            <a:avLst/>
          </a:prstGeom>
          <a:noFill/>
          <a:ln w="9525">
            <a:noFill/>
            <a:miter lim="800000"/>
            <a:headEnd/>
            <a:tailEnd/>
          </a:ln>
        </p:spPr>
        <p:txBody>
          <a:bodyPr>
            <a:spAutoFit/>
          </a:bodyPr>
          <a:lstStyle/>
          <a:p>
            <a:pPr algn="just">
              <a:spcBef>
                <a:spcPct val="50000"/>
              </a:spcBef>
            </a:pPr>
            <a:r>
              <a:rPr lang="en-US" sz="1400"/>
              <a:t>Different forms of Cytochromes (except Cytochrome P-450) are involved in the electron transfer process leading to ATP synthesis and conversion of O</a:t>
            </a:r>
            <a:r>
              <a:rPr lang="en-US" sz="1400" baseline="-25000"/>
              <a:t>2</a:t>
            </a:r>
            <a:r>
              <a:rPr lang="en-US" sz="1400"/>
              <a:t> to H</a:t>
            </a:r>
            <a:r>
              <a:rPr lang="en-US" sz="1400" baseline="-25000"/>
              <a:t>2</a:t>
            </a:r>
            <a:r>
              <a:rPr lang="en-US" sz="1400"/>
              <a:t>O</a:t>
            </a:r>
          </a:p>
        </p:txBody>
      </p:sp>
      <p:sp>
        <p:nvSpPr>
          <p:cNvPr id="4102" name="Text Box 8"/>
          <p:cNvSpPr txBox="1">
            <a:spLocks noChangeArrowheads="1"/>
          </p:cNvSpPr>
          <p:nvPr/>
        </p:nvSpPr>
        <p:spPr bwMode="auto">
          <a:xfrm>
            <a:off x="5029200" y="6477000"/>
            <a:ext cx="5334000" cy="304800"/>
          </a:xfrm>
          <a:prstGeom prst="rect">
            <a:avLst/>
          </a:prstGeom>
          <a:noFill/>
          <a:ln w="9525">
            <a:noFill/>
            <a:miter lim="800000"/>
            <a:headEnd/>
            <a:tailEnd/>
          </a:ln>
        </p:spPr>
        <p:txBody>
          <a:bodyPr>
            <a:spAutoFit/>
          </a:bodyPr>
          <a:lstStyle/>
          <a:p>
            <a:pPr>
              <a:spcBef>
                <a:spcPct val="50000"/>
              </a:spcBef>
            </a:pPr>
            <a:r>
              <a:rPr lang="en-US" sz="1400" dirty="0"/>
              <a:t>See </a:t>
            </a:r>
            <a:r>
              <a:rPr lang="en-US" sz="1400" dirty="0" err="1"/>
              <a:t>youtube</a:t>
            </a:r>
            <a:r>
              <a:rPr lang="en-US" sz="1400" dirty="0"/>
              <a:t> video ‘cellular respiration ( electron transfer chain)’</a:t>
            </a:r>
          </a:p>
        </p:txBody>
      </p:sp>
      <p:pic>
        <p:nvPicPr>
          <p:cNvPr id="4103" name="Picture 9" descr="03_32_ATP_and_ADP_cycle"/>
          <p:cNvPicPr>
            <a:picLocks noChangeAspect="1" noChangeArrowheads="1"/>
          </p:cNvPicPr>
          <p:nvPr/>
        </p:nvPicPr>
        <p:blipFill>
          <a:blip r:embed="rId6"/>
          <a:srcRect l="5263" t="11806" r="5263" b="12642"/>
          <a:stretch>
            <a:fillRect/>
          </a:stretch>
        </p:blipFill>
        <p:spPr bwMode="auto">
          <a:xfrm>
            <a:off x="6172200" y="2590800"/>
            <a:ext cx="4343400" cy="2724150"/>
          </a:xfrm>
          <a:prstGeom prst="rect">
            <a:avLst/>
          </a:prstGeom>
          <a:noFill/>
          <a:ln w="9525">
            <a:noFill/>
            <a:miter lim="800000"/>
            <a:headEnd/>
            <a:tailEnd/>
          </a:ln>
        </p:spPr>
      </p:pic>
      <p:sp>
        <p:nvSpPr>
          <p:cNvPr id="4104" name="Text Box 10"/>
          <p:cNvSpPr txBox="1">
            <a:spLocks noChangeArrowheads="1"/>
          </p:cNvSpPr>
          <p:nvPr/>
        </p:nvSpPr>
        <p:spPr bwMode="auto">
          <a:xfrm>
            <a:off x="6705600" y="5257801"/>
            <a:ext cx="3657600" cy="703263"/>
          </a:xfrm>
          <a:prstGeom prst="rect">
            <a:avLst/>
          </a:prstGeom>
          <a:noFill/>
          <a:ln w="9525">
            <a:noFill/>
            <a:miter lim="800000"/>
            <a:headEnd/>
            <a:tailEnd/>
          </a:ln>
        </p:spPr>
        <p:txBody>
          <a:bodyPr>
            <a:spAutoFit/>
          </a:bodyPr>
          <a:lstStyle/>
          <a:p>
            <a:pPr algn="ctr">
              <a:spcBef>
                <a:spcPct val="50000"/>
              </a:spcBef>
            </a:pPr>
            <a:r>
              <a:rPr lang="en-US" sz="1600" b="1">
                <a:solidFill>
                  <a:srgbClr val="FF0000"/>
                </a:solidFill>
              </a:rPr>
              <a:t>ATP : Universal currency for energy</a:t>
            </a:r>
          </a:p>
          <a:p>
            <a:pPr algn="ctr">
              <a:spcBef>
                <a:spcPct val="50000"/>
              </a:spcBef>
            </a:pPr>
            <a:r>
              <a:rPr lang="en-US" sz="1600" b="1">
                <a:solidFill>
                  <a:srgbClr val="FF0000"/>
                </a:solidFill>
              </a:rPr>
              <a:t> in living systems</a:t>
            </a:r>
          </a:p>
        </p:txBody>
      </p:sp>
    </p:spTree>
    <p:extLst>
      <p:ext uri="{BB962C8B-B14F-4D97-AF65-F5344CB8AC3E}">
        <p14:creationId xmlns:p14="http://schemas.microsoft.com/office/powerpoint/2010/main" val="470161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Text Box 2"/>
          <p:cNvSpPr txBox="1">
            <a:spLocks noChangeArrowheads="1"/>
          </p:cNvSpPr>
          <p:nvPr/>
        </p:nvSpPr>
        <p:spPr bwMode="auto">
          <a:xfrm>
            <a:off x="4267200" y="228600"/>
            <a:ext cx="4419600" cy="457200"/>
          </a:xfrm>
          <a:prstGeom prst="rect">
            <a:avLst/>
          </a:prstGeom>
          <a:solidFill>
            <a:srgbClr val="00FF00"/>
          </a:solidFill>
          <a:ln w="9525">
            <a:noFill/>
            <a:miter lim="800000"/>
            <a:headEnd/>
            <a:tailEnd/>
          </a:ln>
        </p:spPr>
        <p:txBody>
          <a:bodyPr>
            <a:spAutoFit/>
          </a:bodyPr>
          <a:lstStyle/>
          <a:p>
            <a:pPr algn="ctr">
              <a:spcBef>
                <a:spcPct val="50000"/>
              </a:spcBef>
            </a:pPr>
            <a:r>
              <a:rPr lang="en-US" sz="2400" b="1"/>
              <a:t>Bio Inorganic chemistry</a:t>
            </a:r>
          </a:p>
        </p:txBody>
      </p:sp>
      <p:sp>
        <p:nvSpPr>
          <p:cNvPr id="1030" name="Text Box 3"/>
          <p:cNvSpPr txBox="1">
            <a:spLocks noChangeArrowheads="1"/>
          </p:cNvSpPr>
          <p:nvPr/>
        </p:nvSpPr>
        <p:spPr bwMode="auto">
          <a:xfrm>
            <a:off x="3581400" y="838201"/>
            <a:ext cx="5638800" cy="366713"/>
          </a:xfrm>
          <a:prstGeom prst="rect">
            <a:avLst/>
          </a:prstGeom>
          <a:solidFill>
            <a:srgbClr val="00FFFF"/>
          </a:solidFill>
          <a:ln w="9525">
            <a:noFill/>
            <a:miter lim="800000"/>
            <a:headEnd/>
            <a:tailEnd/>
          </a:ln>
        </p:spPr>
        <p:txBody>
          <a:bodyPr>
            <a:spAutoFit/>
          </a:bodyPr>
          <a:lstStyle/>
          <a:p>
            <a:pPr algn="ctr">
              <a:spcBef>
                <a:spcPct val="50000"/>
              </a:spcBef>
            </a:pPr>
            <a:r>
              <a:rPr lang="en-US" b="1"/>
              <a:t>Study of Inorganic elements in the living systems </a:t>
            </a:r>
          </a:p>
        </p:txBody>
      </p:sp>
      <p:graphicFrame>
        <p:nvGraphicFramePr>
          <p:cNvPr id="1026" name="Object 4"/>
          <p:cNvGraphicFramePr>
            <a:graphicFrameLocks noChangeAspect="1"/>
          </p:cNvGraphicFramePr>
          <p:nvPr/>
        </p:nvGraphicFramePr>
        <p:xfrm>
          <a:off x="2286001" y="1371601"/>
          <a:ext cx="968375" cy="2055813"/>
        </p:xfrm>
        <a:graphic>
          <a:graphicData uri="http://schemas.openxmlformats.org/presentationml/2006/ole">
            <mc:AlternateContent xmlns:mc="http://schemas.openxmlformats.org/markup-compatibility/2006">
              <mc:Choice xmlns:v="urn:schemas-microsoft-com:vml" Requires="v">
                <p:oleObj spid="_x0000_s1029" name="CS ChemDraw Drawing" r:id="rId3" imgW="967680" imgH="2055600" progId="ChemDraw.Document.6.0">
                  <p:embed/>
                </p:oleObj>
              </mc:Choice>
              <mc:Fallback>
                <p:oleObj name="CS ChemDraw Drawing" r:id="rId3" imgW="967680" imgH="205560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1" y="1371601"/>
                        <a:ext cx="968375" cy="205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5"/>
          <p:cNvGraphicFramePr>
            <a:graphicFrameLocks noChangeAspect="1"/>
          </p:cNvGraphicFramePr>
          <p:nvPr/>
        </p:nvGraphicFramePr>
        <p:xfrm>
          <a:off x="6781801" y="1371601"/>
          <a:ext cx="968375" cy="2054225"/>
        </p:xfrm>
        <a:graphic>
          <a:graphicData uri="http://schemas.openxmlformats.org/presentationml/2006/ole">
            <mc:AlternateContent xmlns:mc="http://schemas.openxmlformats.org/markup-compatibility/2006">
              <mc:Choice xmlns:v="urn:schemas-microsoft-com:vml" Requires="v">
                <p:oleObj spid="_x0000_s1030" name="CS ChemDraw Drawing" r:id="rId5" imgW="967680" imgH="2053440" progId="ChemDraw.Document.6.0">
                  <p:embed/>
                </p:oleObj>
              </mc:Choice>
              <mc:Fallback>
                <p:oleObj name="CS ChemDraw Drawing" r:id="rId5" imgW="967680" imgH="2053440"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1" y="1371601"/>
                        <a:ext cx="968375"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1" name="Text Box 6"/>
          <p:cNvSpPr txBox="1">
            <a:spLocks noChangeArrowheads="1"/>
          </p:cNvSpPr>
          <p:nvPr/>
        </p:nvSpPr>
        <p:spPr bwMode="auto">
          <a:xfrm>
            <a:off x="3733800" y="3276601"/>
            <a:ext cx="2286000" cy="561975"/>
          </a:xfrm>
          <a:prstGeom prst="rect">
            <a:avLst/>
          </a:prstGeom>
          <a:noFill/>
          <a:ln w="9525">
            <a:noFill/>
            <a:miter lim="800000"/>
            <a:headEnd/>
            <a:tailEnd/>
          </a:ln>
        </p:spPr>
        <p:txBody>
          <a:bodyPr>
            <a:spAutoFit/>
          </a:bodyPr>
          <a:lstStyle/>
          <a:p>
            <a:pPr>
              <a:spcBef>
                <a:spcPct val="50000"/>
              </a:spcBef>
            </a:pPr>
            <a:r>
              <a:rPr lang="en-US" sz="1400" dirty="0"/>
              <a:t>Sodium potassium  pump</a:t>
            </a:r>
          </a:p>
          <a:p>
            <a:pPr algn="ctr">
              <a:spcBef>
                <a:spcPct val="50000"/>
              </a:spcBef>
            </a:pPr>
            <a:r>
              <a:rPr lang="en-US" sz="1100" dirty="0"/>
              <a:t>(1/5</a:t>
            </a:r>
            <a:r>
              <a:rPr lang="en-US" sz="1100" baseline="30000" dirty="0"/>
              <a:t>th</a:t>
            </a:r>
            <a:r>
              <a:rPr lang="en-US" sz="1100" dirty="0"/>
              <a:t> of all the ATP used)</a:t>
            </a:r>
          </a:p>
        </p:txBody>
      </p:sp>
      <p:pic>
        <p:nvPicPr>
          <p:cNvPr id="1032" name="Picture 8"/>
          <p:cNvPicPr>
            <a:picLocks noChangeAspect="1" noChangeArrowheads="1"/>
          </p:cNvPicPr>
          <p:nvPr/>
        </p:nvPicPr>
        <p:blipFill>
          <a:blip r:embed="rId7"/>
          <a:srcRect/>
          <a:stretch>
            <a:fillRect/>
          </a:stretch>
        </p:blipFill>
        <p:spPr bwMode="auto">
          <a:xfrm>
            <a:off x="8458201" y="1447800"/>
            <a:ext cx="1204913" cy="1752600"/>
          </a:xfrm>
          <a:prstGeom prst="rect">
            <a:avLst/>
          </a:prstGeom>
          <a:noFill/>
          <a:ln w="9525">
            <a:noFill/>
            <a:miter lim="800000"/>
            <a:headEnd/>
            <a:tailEnd/>
          </a:ln>
        </p:spPr>
      </p:pic>
      <p:sp>
        <p:nvSpPr>
          <p:cNvPr id="1033" name="Text Box 9"/>
          <p:cNvSpPr txBox="1">
            <a:spLocks noChangeArrowheads="1"/>
          </p:cNvSpPr>
          <p:nvPr/>
        </p:nvSpPr>
        <p:spPr bwMode="auto">
          <a:xfrm>
            <a:off x="2209800" y="5410201"/>
            <a:ext cx="8458200" cy="1274763"/>
          </a:xfrm>
          <a:prstGeom prst="rect">
            <a:avLst/>
          </a:prstGeom>
          <a:noFill/>
          <a:ln w="9525">
            <a:noFill/>
            <a:miter lim="800000"/>
            <a:headEnd/>
            <a:tailEnd/>
          </a:ln>
        </p:spPr>
        <p:txBody>
          <a:bodyPr>
            <a:spAutoFit/>
          </a:bodyPr>
          <a:lstStyle/>
          <a:p>
            <a:pPr>
              <a:lnSpc>
                <a:spcPct val="70000"/>
              </a:lnSpc>
              <a:spcBef>
                <a:spcPct val="50000"/>
              </a:spcBef>
            </a:pPr>
            <a:r>
              <a:rPr lang="en-US" b="1" dirty="0"/>
              <a:t>Hemoglobin	      </a:t>
            </a:r>
            <a:r>
              <a:rPr lang="en-US" b="1" dirty="0" err="1"/>
              <a:t>Vit</a:t>
            </a:r>
            <a:r>
              <a:rPr lang="en-US" b="1" dirty="0"/>
              <a:t> B12	       </a:t>
            </a:r>
            <a:r>
              <a:rPr lang="en-US" b="1" dirty="0" err="1"/>
              <a:t>Hemocyanin</a:t>
            </a:r>
            <a:r>
              <a:rPr lang="en-US" b="1" dirty="0"/>
              <a:t>	        Carbonic </a:t>
            </a:r>
            <a:r>
              <a:rPr lang="en-US" b="1" dirty="0" err="1"/>
              <a:t>anhydrase</a:t>
            </a:r>
            <a:endParaRPr lang="en-US" b="1" dirty="0"/>
          </a:p>
          <a:p>
            <a:pPr>
              <a:lnSpc>
                <a:spcPct val="70000"/>
              </a:lnSpc>
              <a:spcBef>
                <a:spcPct val="50000"/>
              </a:spcBef>
            </a:pPr>
            <a:r>
              <a:rPr lang="en-US" b="1" dirty="0" err="1"/>
              <a:t>Myoglobin</a:t>
            </a:r>
            <a:r>
              <a:rPr lang="en-US" b="1" dirty="0"/>
              <a:t>					        </a:t>
            </a:r>
            <a:r>
              <a:rPr lang="en-US" b="1" dirty="0" err="1"/>
              <a:t>Carboxypeptidase</a:t>
            </a:r>
            <a:endParaRPr lang="en-US" b="1" dirty="0"/>
          </a:p>
          <a:p>
            <a:pPr>
              <a:lnSpc>
                <a:spcPct val="70000"/>
              </a:lnSpc>
              <a:spcBef>
                <a:spcPct val="50000"/>
              </a:spcBef>
            </a:pPr>
            <a:r>
              <a:rPr lang="en-US" b="1" dirty="0" err="1"/>
              <a:t>Cytochromes</a:t>
            </a:r>
            <a:endParaRPr lang="en-US" b="1" dirty="0"/>
          </a:p>
          <a:p>
            <a:pPr>
              <a:lnSpc>
                <a:spcPct val="70000"/>
              </a:lnSpc>
              <a:spcBef>
                <a:spcPct val="50000"/>
              </a:spcBef>
            </a:pPr>
            <a:r>
              <a:rPr lang="en-US" b="1" dirty="0" err="1"/>
              <a:t>Ferredoxin</a:t>
            </a:r>
            <a:endParaRPr lang="en-US" b="1" dirty="0"/>
          </a:p>
        </p:txBody>
      </p:sp>
      <p:graphicFrame>
        <p:nvGraphicFramePr>
          <p:cNvPr id="1028" name="Object 10"/>
          <p:cNvGraphicFramePr>
            <a:graphicFrameLocks noChangeAspect="1"/>
          </p:cNvGraphicFramePr>
          <p:nvPr/>
        </p:nvGraphicFramePr>
        <p:xfrm>
          <a:off x="2209800" y="4267200"/>
          <a:ext cx="7848600" cy="1098550"/>
        </p:xfrm>
        <a:graphic>
          <a:graphicData uri="http://schemas.openxmlformats.org/presentationml/2006/ole">
            <mc:AlternateContent xmlns:mc="http://schemas.openxmlformats.org/markup-compatibility/2006">
              <mc:Choice xmlns:v="urn:schemas-microsoft-com:vml" Requires="v">
                <p:oleObj spid="_x0000_s1031" name="CS ChemDraw Drawing" r:id="rId8" imgW="5625000" imgH="787320" progId="ChemDraw.Document.6.0">
                  <p:embed/>
                </p:oleObj>
              </mc:Choice>
              <mc:Fallback>
                <p:oleObj name="CS ChemDraw Drawing" r:id="rId8" imgW="5625000" imgH="787320" progId="ChemDraw.Document.6.0">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9800" y="4267200"/>
                        <a:ext cx="78486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4" name="Picture 11"/>
          <p:cNvPicPr>
            <a:picLocks noChangeAspect="1" noChangeArrowheads="1"/>
          </p:cNvPicPr>
          <p:nvPr/>
        </p:nvPicPr>
        <p:blipFill>
          <a:blip r:embed="rId10"/>
          <a:srcRect/>
          <a:stretch>
            <a:fillRect/>
          </a:stretch>
        </p:blipFill>
        <p:spPr bwMode="auto">
          <a:xfrm>
            <a:off x="3581400" y="1447801"/>
            <a:ext cx="2438400" cy="1819275"/>
          </a:xfrm>
          <a:prstGeom prst="rect">
            <a:avLst/>
          </a:prstGeom>
          <a:noFill/>
          <a:ln w="9525">
            <a:noFill/>
            <a:miter lim="800000"/>
            <a:headEnd/>
            <a:tailEnd/>
          </a:ln>
        </p:spPr>
      </p:pic>
    </p:spTree>
    <p:extLst>
      <p:ext uri="{BB962C8B-B14F-4D97-AF65-F5344CB8AC3E}">
        <p14:creationId xmlns:p14="http://schemas.microsoft.com/office/powerpoint/2010/main" val="30268692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2" name="Picture 6" descr="http://iws.collin.edu/biopage/faculty/mcculloch/1406/outlines/chapter%209/9-15.JPG"/>
          <p:cNvPicPr>
            <a:picLocks noChangeAspect="1" noChangeArrowheads="1"/>
          </p:cNvPicPr>
          <p:nvPr/>
        </p:nvPicPr>
        <p:blipFill>
          <a:blip r:embed="rId2"/>
          <a:srcRect/>
          <a:stretch>
            <a:fillRect/>
          </a:stretch>
        </p:blipFill>
        <p:spPr bwMode="auto">
          <a:xfrm>
            <a:off x="1727200" y="304800"/>
            <a:ext cx="7721600" cy="5791200"/>
          </a:xfrm>
          <a:prstGeom prst="rect">
            <a:avLst/>
          </a:prstGeom>
          <a:noFill/>
        </p:spPr>
      </p:pic>
      <p:sp>
        <p:nvSpPr>
          <p:cNvPr id="3" name="TextBox 2"/>
          <p:cNvSpPr txBox="1"/>
          <p:nvPr/>
        </p:nvSpPr>
        <p:spPr>
          <a:xfrm>
            <a:off x="5943600" y="6248401"/>
            <a:ext cx="3962400" cy="276999"/>
          </a:xfrm>
          <a:prstGeom prst="rect">
            <a:avLst/>
          </a:prstGeom>
          <a:noFill/>
        </p:spPr>
        <p:txBody>
          <a:bodyPr wrap="square" rtlCol="0">
            <a:spAutoFit/>
          </a:bodyPr>
          <a:lstStyle/>
          <a:p>
            <a:r>
              <a:rPr lang="en-US" sz="1200" dirty="0"/>
              <a:t>See </a:t>
            </a:r>
            <a:r>
              <a:rPr lang="en-US" sz="1200" dirty="0" err="1"/>
              <a:t>youtube</a:t>
            </a:r>
            <a:r>
              <a:rPr lang="en-US" sz="1200" dirty="0"/>
              <a:t> video ‘</a:t>
            </a:r>
            <a:r>
              <a:rPr lang="en-US" sz="1200" dirty="0" err="1"/>
              <a:t>gotta</a:t>
            </a:r>
            <a:r>
              <a:rPr lang="en-US" sz="1200" dirty="0"/>
              <a:t> get that ATP’ for fun and learning!</a:t>
            </a:r>
          </a:p>
        </p:txBody>
      </p:sp>
    </p:spTree>
    <p:extLst>
      <p:ext uri="{BB962C8B-B14F-4D97-AF65-F5344CB8AC3E}">
        <p14:creationId xmlns:p14="http://schemas.microsoft.com/office/powerpoint/2010/main" val="2969982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Chemiosmosis"/>
          <p:cNvPicPr>
            <a:picLocks noChangeAspect="1" noChangeArrowheads="1"/>
          </p:cNvPicPr>
          <p:nvPr/>
        </p:nvPicPr>
        <p:blipFill>
          <a:blip r:embed="rId2"/>
          <a:srcRect/>
          <a:stretch>
            <a:fillRect/>
          </a:stretch>
        </p:blipFill>
        <p:spPr bwMode="auto">
          <a:xfrm>
            <a:off x="1752600" y="381000"/>
            <a:ext cx="8713788" cy="5989638"/>
          </a:xfrm>
          <a:prstGeom prst="rect">
            <a:avLst/>
          </a:prstGeom>
          <a:noFill/>
          <a:ln w="9525">
            <a:noFill/>
            <a:miter lim="800000"/>
            <a:headEnd/>
            <a:tailEnd/>
          </a:ln>
        </p:spPr>
      </p:pic>
    </p:spTree>
    <p:extLst>
      <p:ext uri="{BB962C8B-B14F-4D97-AF65-F5344CB8AC3E}">
        <p14:creationId xmlns:p14="http://schemas.microsoft.com/office/powerpoint/2010/main" val="3028792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upload.wikimedia.org/wikipedia/commons/thumb/0/00/Atp_synthase.PNG/300px-Atp_synthase.PNG"/>
          <p:cNvPicPr>
            <a:picLocks noChangeAspect="1" noChangeArrowheads="1"/>
          </p:cNvPicPr>
          <p:nvPr/>
        </p:nvPicPr>
        <p:blipFill>
          <a:blip r:embed="rId2"/>
          <a:srcRect/>
          <a:stretch>
            <a:fillRect/>
          </a:stretch>
        </p:blipFill>
        <p:spPr bwMode="auto">
          <a:xfrm>
            <a:off x="7467600" y="457200"/>
            <a:ext cx="2857500" cy="3810000"/>
          </a:xfrm>
          <a:prstGeom prst="rect">
            <a:avLst/>
          </a:prstGeom>
          <a:noFill/>
          <a:ln w="9525">
            <a:noFill/>
            <a:miter lim="800000"/>
            <a:headEnd/>
            <a:tailEnd/>
          </a:ln>
        </p:spPr>
      </p:pic>
      <p:pic>
        <p:nvPicPr>
          <p:cNvPr id="21507" name="Picture 5" descr="14-21_Redox_potential%20"/>
          <p:cNvPicPr>
            <a:picLocks noChangeAspect="1" noChangeArrowheads="1"/>
          </p:cNvPicPr>
          <p:nvPr/>
        </p:nvPicPr>
        <p:blipFill>
          <a:blip r:embed="rId3"/>
          <a:srcRect l="16409" t="6897" r="16924" b="10345"/>
          <a:stretch>
            <a:fillRect/>
          </a:stretch>
        </p:blipFill>
        <p:spPr bwMode="auto">
          <a:xfrm>
            <a:off x="1676400" y="533400"/>
            <a:ext cx="4953000" cy="4572000"/>
          </a:xfrm>
          <a:prstGeom prst="rect">
            <a:avLst/>
          </a:prstGeom>
          <a:noFill/>
          <a:ln w="9525">
            <a:noFill/>
            <a:miter lim="800000"/>
            <a:headEnd/>
            <a:tailEnd/>
          </a:ln>
        </p:spPr>
      </p:pic>
      <p:graphicFrame>
        <p:nvGraphicFramePr>
          <p:cNvPr id="4" name="Table 3"/>
          <p:cNvGraphicFramePr>
            <a:graphicFrameLocks noGrp="1"/>
          </p:cNvGraphicFramePr>
          <p:nvPr/>
        </p:nvGraphicFramePr>
        <p:xfrm>
          <a:off x="1752600" y="5410200"/>
          <a:ext cx="8153400" cy="914400"/>
        </p:xfrm>
        <a:graphic>
          <a:graphicData uri="http://schemas.openxmlformats.org/drawingml/2006/table">
            <a:tbl>
              <a:tblPr/>
              <a:tblGrid>
                <a:gridCol w="4076700"/>
                <a:gridCol w="4076700"/>
              </a:tblGrid>
              <a:tr h="0">
                <a:tc>
                  <a:txBody>
                    <a:bodyPr/>
                    <a:lstStyle/>
                    <a:p>
                      <a:r>
                        <a:rPr lang="en-IN" i="1" dirty="0" err="1" smtClean="0"/>
                        <a:t>Cytochromes</a:t>
                      </a:r>
                      <a:r>
                        <a:rPr lang="en-IN" i="1" dirty="0" smtClean="0"/>
                        <a:t> a</a:t>
                      </a:r>
                      <a:r>
                        <a:rPr lang="en-IN" dirty="0"/>
                        <a:t> and </a:t>
                      </a:r>
                      <a:r>
                        <a:rPr lang="en-IN" i="1" dirty="0"/>
                        <a:t>a</a:t>
                      </a:r>
                      <a:r>
                        <a:rPr lang="en-IN" i="1" baseline="-25000" dirty="0"/>
                        <a:t>3</a:t>
                      </a:r>
                      <a:endParaRPr lang="en-IN" dirty="0"/>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IN" u="none" strike="noStrike" dirty="0" err="1">
                          <a:solidFill>
                            <a:srgbClr val="0B0080"/>
                          </a:solidFill>
                          <a:hlinkClick r:id="rId4" tooltip="Cytochrome c oxidase"/>
                        </a:rPr>
                        <a:t>Cytochrome</a:t>
                      </a:r>
                      <a:r>
                        <a:rPr lang="en-IN" u="none" strike="noStrike" dirty="0">
                          <a:solidFill>
                            <a:srgbClr val="0B0080"/>
                          </a:solidFill>
                          <a:hlinkClick r:id="rId4" tooltip="Cytochrome c oxidase"/>
                        </a:rPr>
                        <a:t> c </a:t>
                      </a:r>
                      <a:r>
                        <a:rPr lang="en-IN" u="none" strike="noStrike" dirty="0" err="1">
                          <a:solidFill>
                            <a:srgbClr val="0B0080"/>
                          </a:solidFill>
                          <a:hlinkClick r:id="rId4" tooltip="Cytochrome c oxidase"/>
                        </a:rPr>
                        <a:t>oxidase</a:t>
                      </a:r>
                      <a:r>
                        <a:rPr lang="en-IN" dirty="0"/>
                        <a:t> </a:t>
                      </a:r>
                      <a:r>
                        <a:rPr lang="en-IN" sz="1200" dirty="0" smtClean="0"/>
                        <a:t>with </a:t>
                      </a:r>
                      <a:r>
                        <a:rPr lang="en-IN" sz="1200" dirty="0"/>
                        <a:t>electrons delivered to complex by soluble </a:t>
                      </a:r>
                      <a:r>
                        <a:rPr lang="en-IN" sz="1200" u="none" strike="noStrike" dirty="0" err="1">
                          <a:solidFill>
                            <a:srgbClr val="0B0080"/>
                          </a:solidFill>
                          <a:hlinkClick r:id="rId5" tooltip="Cytochrome c"/>
                        </a:rPr>
                        <a:t>cytochrome</a:t>
                      </a:r>
                      <a:r>
                        <a:rPr lang="en-IN" sz="1200" u="none" strike="noStrike" dirty="0">
                          <a:solidFill>
                            <a:srgbClr val="0B0080"/>
                          </a:solidFill>
                          <a:hlinkClick r:id="rId5" tooltip="Cytochrome c"/>
                        </a:rPr>
                        <a:t> c</a:t>
                      </a:r>
                      <a:r>
                        <a:rPr lang="en-IN" sz="1200" dirty="0"/>
                        <a:t> (hence the name)</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0">
                <a:tc>
                  <a:txBody>
                    <a:bodyPr/>
                    <a:lstStyle/>
                    <a:p>
                      <a:r>
                        <a:rPr lang="en-IN" i="1" dirty="0" err="1" smtClean="0"/>
                        <a:t>Cytochromes</a:t>
                      </a:r>
                      <a:r>
                        <a:rPr lang="en-IN" i="1" dirty="0" smtClean="0"/>
                        <a:t> b</a:t>
                      </a:r>
                      <a:r>
                        <a:rPr lang="en-IN" dirty="0"/>
                        <a:t> and </a:t>
                      </a:r>
                      <a:r>
                        <a:rPr lang="en-IN" i="1" u="none" strike="noStrike" dirty="0">
                          <a:solidFill>
                            <a:srgbClr val="0B0080"/>
                          </a:solidFill>
                        </a:rPr>
                        <a:t>c</a:t>
                      </a:r>
                      <a:r>
                        <a:rPr lang="en-IN" i="1" u="none" strike="noStrike" baseline="-25000" dirty="0">
                          <a:solidFill>
                            <a:srgbClr val="0B0080"/>
                          </a:solidFill>
                        </a:rPr>
                        <a:t>1</a:t>
                      </a:r>
                      <a:endParaRPr lang="en-IN" dirty="0"/>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IN" u="none" strike="noStrike" dirty="0" err="1" smtClean="0">
                          <a:solidFill>
                            <a:srgbClr val="0B0080"/>
                          </a:solidFill>
                          <a:hlinkClick r:id="rId6" tooltip="Coenzyme Q - cytochrome c reductase"/>
                        </a:rPr>
                        <a:t>Cytochrome</a:t>
                      </a:r>
                      <a:r>
                        <a:rPr lang="en-IN" u="none" strike="noStrike" dirty="0" smtClean="0">
                          <a:solidFill>
                            <a:srgbClr val="0B0080"/>
                          </a:solidFill>
                          <a:hlinkClick r:id="rId6" tooltip="Coenzyme Q - cytochrome c reductase"/>
                        </a:rPr>
                        <a:t> </a:t>
                      </a:r>
                      <a:r>
                        <a:rPr lang="en-IN" u="none" strike="noStrike" dirty="0">
                          <a:solidFill>
                            <a:srgbClr val="0B0080"/>
                          </a:solidFill>
                          <a:hlinkClick r:id="rId6" tooltip="Coenzyme Q - cytochrome c reductase"/>
                        </a:rPr>
                        <a:t>c </a:t>
                      </a:r>
                      <a:r>
                        <a:rPr lang="en-IN" u="none" strike="noStrike" dirty="0" err="1">
                          <a:solidFill>
                            <a:srgbClr val="0B0080"/>
                          </a:solidFill>
                          <a:hlinkClick r:id="rId6" tooltip="Coenzyme Q - cytochrome c reductase"/>
                        </a:rPr>
                        <a:t>reductase</a:t>
                      </a:r>
                      <a:r>
                        <a:rPr lang="en-IN" dirty="0"/>
                        <a:t> </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sp>
        <p:nvSpPr>
          <p:cNvPr id="21519" name="TextBox 5"/>
          <p:cNvSpPr txBox="1">
            <a:spLocks noChangeArrowheads="1"/>
          </p:cNvSpPr>
          <p:nvPr/>
        </p:nvSpPr>
        <p:spPr bwMode="auto">
          <a:xfrm>
            <a:off x="7467600" y="4267200"/>
            <a:ext cx="3200400" cy="584200"/>
          </a:xfrm>
          <a:prstGeom prst="rect">
            <a:avLst/>
          </a:prstGeom>
          <a:noFill/>
          <a:ln w="9525">
            <a:noFill/>
            <a:miter lim="800000"/>
            <a:headEnd/>
            <a:tailEnd/>
          </a:ln>
        </p:spPr>
        <p:txBody>
          <a:bodyPr>
            <a:spAutoFit/>
          </a:bodyPr>
          <a:lstStyle/>
          <a:p>
            <a:r>
              <a:rPr lang="en-US" sz="1600"/>
              <a:t>Actual structure of ATP synthase unit (a molecular machine!)</a:t>
            </a:r>
            <a:endParaRPr lang="en-IN" sz="1600"/>
          </a:p>
        </p:txBody>
      </p:sp>
    </p:spTree>
    <p:extLst>
      <p:ext uri="{BB962C8B-B14F-4D97-AF65-F5344CB8AC3E}">
        <p14:creationId xmlns:p14="http://schemas.microsoft.com/office/powerpoint/2010/main" val="31249212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This is a diagram representing the electron transport chain. The diagram moves diagonally from top left to bottom right. At the top, the bucket shape labelled NADH &amp; FADH2 is shown to be tipped over. The circle shapes labelled e- are falling out of the bucket toward a staircase. The staircase represents the electron transport chain.  Electrons move down the electron transport chain (a series of proteins that pass the electrons along). This is indicated by an arrow pointing diagonally down the staircase. At the end of the staircase a circle shape labelled e- is added to a box labelled Oxygen we breathe. An arrow points from the box to an oval labelled Water. There is also a star shape labelled 32 ATP at the end of the staircase. An arrow points from this shape to a circle labelled We use for energy. Electrons are caught by oxygen to make water. 32 ATP are made."/>
          <p:cNvPicPr>
            <a:picLocks noChangeAspect="1" noChangeArrowheads="1"/>
          </p:cNvPicPr>
          <p:nvPr/>
        </p:nvPicPr>
        <p:blipFill>
          <a:blip r:embed="rId2"/>
          <a:srcRect/>
          <a:stretch>
            <a:fillRect/>
          </a:stretch>
        </p:blipFill>
        <p:spPr bwMode="auto">
          <a:xfrm>
            <a:off x="6629400" y="228600"/>
            <a:ext cx="3733800" cy="3444652"/>
          </a:xfrm>
          <a:prstGeom prst="rect">
            <a:avLst/>
          </a:prstGeom>
          <a:noFill/>
        </p:spPr>
      </p:pic>
      <p:pic>
        <p:nvPicPr>
          <p:cNvPr id="23556" name="Picture 4" descr="http://www.nature.com/scitable/content/ne0000/ne0000/ne0000/ne0000/14706672/U3CP4-2_RespiratoryChainCo_ksm_1_2.jpg"/>
          <p:cNvPicPr>
            <a:picLocks noChangeAspect="1" noChangeArrowheads="1"/>
          </p:cNvPicPr>
          <p:nvPr/>
        </p:nvPicPr>
        <p:blipFill>
          <a:blip r:embed="rId3"/>
          <a:srcRect l="6000" r="7000" b="4891"/>
          <a:stretch>
            <a:fillRect/>
          </a:stretch>
        </p:blipFill>
        <p:spPr bwMode="auto">
          <a:xfrm>
            <a:off x="2819400" y="3741834"/>
            <a:ext cx="6629400" cy="2963766"/>
          </a:xfrm>
          <a:prstGeom prst="rect">
            <a:avLst/>
          </a:prstGeom>
          <a:noFill/>
        </p:spPr>
      </p:pic>
      <p:pic>
        <p:nvPicPr>
          <p:cNvPr id="23558" name="Picture 6" descr="http://sciencelearn.org.nz/var/sciencelearn/storage/images/contexts/digestion-chemistry/sci-media/images/cell-featuring-mitochondria/492445-1-eng-NZ/Cell-featuring-mitochondria.jpg"/>
          <p:cNvPicPr>
            <a:picLocks noChangeAspect="1" noChangeArrowheads="1"/>
          </p:cNvPicPr>
          <p:nvPr/>
        </p:nvPicPr>
        <p:blipFill>
          <a:blip r:embed="rId4"/>
          <a:srcRect/>
          <a:stretch>
            <a:fillRect/>
          </a:stretch>
        </p:blipFill>
        <p:spPr bwMode="auto">
          <a:xfrm>
            <a:off x="1828800" y="381000"/>
            <a:ext cx="4800600" cy="3200400"/>
          </a:xfrm>
          <a:prstGeom prst="rect">
            <a:avLst/>
          </a:prstGeom>
          <a:noFill/>
        </p:spPr>
      </p:pic>
    </p:spTree>
    <p:extLst>
      <p:ext uri="{BB962C8B-B14F-4D97-AF65-F5344CB8AC3E}">
        <p14:creationId xmlns:p14="http://schemas.microsoft.com/office/powerpoint/2010/main" val="9916508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1905000" y="533400"/>
            <a:ext cx="6096000" cy="5201424"/>
          </a:xfrm>
          <a:prstGeom prst="rect">
            <a:avLst/>
          </a:prstGeom>
          <a:noFill/>
          <a:ln w="9525">
            <a:noFill/>
            <a:miter lim="800000"/>
            <a:headEnd/>
            <a:tailEnd/>
          </a:ln>
        </p:spPr>
        <p:txBody>
          <a:bodyPr wrap="square">
            <a:spAutoFit/>
          </a:bodyPr>
          <a:lstStyle/>
          <a:p>
            <a:r>
              <a:rPr lang="en-US" b="1" dirty="0"/>
              <a:t>Why do we need oxygen or why do we breathe?</a:t>
            </a:r>
          </a:p>
          <a:p>
            <a:r>
              <a:rPr lang="en-US" sz="1600" dirty="0">
                <a:solidFill>
                  <a:srgbClr val="FF0000"/>
                </a:solidFill>
              </a:rPr>
              <a:t>Oxygen is required for efficiently converting glucose to energy and generate ATP (Oxidative </a:t>
            </a:r>
            <a:r>
              <a:rPr lang="en-US" sz="1600" dirty="0" err="1">
                <a:solidFill>
                  <a:srgbClr val="FF0000"/>
                </a:solidFill>
              </a:rPr>
              <a:t>phosphorylation</a:t>
            </a:r>
            <a:r>
              <a:rPr lang="en-US" sz="1600" dirty="0">
                <a:solidFill>
                  <a:srgbClr val="FF0000"/>
                </a:solidFill>
              </a:rPr>
              <a:t>). In the presence of oxygen 18 times more energy is released from the oxidation of glucose</a:t>
            </a:r>
            <a:endParaRPr lang="en-US" b="1" dirty="0"/>
          </a:p>
          <a:p>
            <a:r>
              <a:rPr lang="en-US" b="1" dirty="0"/>
              <a:t>What happens to oxygen in our body and where does it happen?</a:t>
            </a:r>
          </a:p>
          <a:p>
            <a:r>
              <a:rPr lang="en-US" sz="1600" dirty="0">
                <a:solidFill>
                  <a:srgbClr val="0070C0"/>
                </a:solidFill>
              </a:rPr>
              <a:t>Oxygen gets converted to water. It happens on the inner membrane of the mitochondrion exactly at the last stage of electron transport chain (</a:t>
            </a:r>
            <a:r>
              <a:rPr lang="en-US" sz="1600" b="1" dirty="0">
                <a:solidFill>
                  <a:srgbClr val="7030A0"/>
                </a:solidFill>
              </a:rPr>
              <a:t>on </a:t>
            </a:r>
            <a:r>
              <a:rPr lang="en-US" sz="1600" b="1" dirty="0" err="1">
                <a:solidFill>
                  <a:srgbClr val="7030A0"/>
                </a:solidFill>
              </a:rPr>
              <a:t>cytochorme</a:t>
            </a:r>
            <a:r>
              <a:rPr lang="en-US" sz="1600" b="1" dirty="0">
                <a:solidFill>
                  <a:srgbClr val="7030A0"/>
                </a:solidFill>
              </a:rPr>
              <a:t> c </a:t>
            </a:r>
            <a:r>
              <a:rPr lang="en-US" sz="1600" b="1" dirty="0" err="1">
                <a:solidFill>
                  <a:srgbClr val="7030A0"/>
                </a:solidFill>
              </a:rPr>
              <a:t>oxidase</a:t>
            </a:r>
            <a:r>
              <a:rPr lang="en-US" sz="1600" dirty="0">
                <a:solidFill>
                  <a:srgbClr val="0070C0"/>
                </a:solidFill>
              </a:rPr>
              <a:t>)</a:t>
            </a:r>
          </a:p>
          <a:p>
            <a:r>
              <a:rPr lang="en-US" b="1" dirty="0"/>
              <a:t>How exactly does oxygen change to water ?</a:t>
            </a:r>
          </a:p>
          <a:p>
            <a:r>
              <a:rPr lang="en-US" sz="1600" dirty="0">
                <a:solidFill>
                  <a:srgbClr val="C00000"/>
                </a:solidFill>
              </a:rPr>
              <a:t>Protons present inside the  mitochondrion along with the electrons of the correct potential ( generated during oxidation of food and supplied through the electron transport chain) react with O</a:t>
            </a:r>
            <a:r>
              <a:rPr lang="en-US" sz="1600" baseline="-25000" dirty="0">
                <a:solidFill>
                  <a:srgbClr val="C00000"/>
                </a:solidFill>
              </a:rPr>
              <a:t>2</a:t>
            </a:r>
            <a:r>
              <a:rPr lang="en-US" sz="1600" dirty="0">
                <a:solidFill>
                  <a:srgbClr val="C00000"/>
                </a:solidFill>
              </a:rPr>
              <a:t> and convert it to water generating a proton gradient </a:t>
            </a:r>
            <a:endParaRPr lang="en-US" b="1" dirty="0"/>
          </a:p>
          <a:p>
            <a:r>
              <a:rPr lang="en-US" b="1" dirty="0"/>
              <a:t>What does this reaction result in?</a:t>
            </a:r>
          </a:p>
          <a:p>
            <a:r>
              <a:rPr lang="en-US" sz="1600" dirty="0">
                <a:solidFill>
                  <a:srgbClr val="0070C0"/>
                </a:solidFill>
              </a:rPr>
              <a:t>The proton gradient generated during the electron transport chain and conversion of O</a:t>
            </a:r>
            <a:r>
              <a:rPr lang="en-US" sz="1600" baseline="-25000" dirty="0">
                <a:solidFill>
                  <a:srgbClr val="0070C0"/>
                </a:solidFill>
              </a:rPr>
              <a:t>2</a:t>
            </a:r>
            <a:r>
              <a:rPr lang="en-US" sz="1600" dirty="0">
                <a:solidFill>
                  <a:srgbClr val="0070C0"/>
                </a:solidFill>
              </a:rPr>
              <a:t> to water drives the </a:t>
            </a:r>
            <a:r>
              <a:rPr lang="en-US" sz="1600" b="1" dirty="0">
                <a:solidFill>
                  <a:srgbClr val="FF0000"/>
                </a:solidFill>
              </a:rPr>
              <a:t>molecular machine </a:t>
            </a:r>
            <a:r>
              <a:rPr lang="en-US" sz="1600" dirty="0">
                <a:solidFill>
                  <a:srgbClr val="0070C0"/>
                </a:solidFill>
              </a:rPr>
              <a:t>called ATP </a:t>
            </a:r>
            <a:r>
              <a:rPr lang="en-US" sz="1600" dirty="0" err="1">
                <a:solidFill>
                  <a:srgbClr val="0070C0"/>
                </a:solidFill>
              </a:rPr>
              <a:t>synthase</a:t>
            </a:r>
            <a:r>
              <a:rPr lang="en-US" sz="1600" dirty="0">
                <a:solidFill>
                  <a:srgbClr val="0070C0"/>
                </a:solidFill>
              </a:rPr>
              <a:t> which makes ATP from ADP and P</a:t>
            </a:r>
            <a:r>
              <a:rPr lang="en-US" sz="1600" baseline="-25000" dirty="0">
                <a:solidFill>
                  <a:srgbClr val="0070C0"/>
                </a:solidFill>
              </a:rPr>
              <a:t>i </a:t>
            </a:r>
            <a:r>
              <a:rPr lang="en-US" sz="1600" dirty="0">
                <a:solidFill>
                  <a:srgbClr val="0070C0"/>
                </a:solidFill>
              </a:rPr>
              <a:t>(Inorganic phosphate). ATP is the universal currency of energy in living systems</a:t>
            </a:r>
            <a:endParaRPr lang="en-US" b="1" dirty="0"/>
          </a:p>
          <a:p>
            <a:r>
              <a:rPr lang="en-US" b="1" dirty="0"/>
              <a:t>How exactly is oxygen carried around and stored in the body?</a:t>
            </a:r>
          </a:p>
        </p:txBody>
      </p:sp>
      <p:pic>
        <p:nvPicPr>
          <p:cNvPr id="8195" name="Picture 4" descr="https://encrypted-tbn0.gstatic.com/images?q=tbn:ANd9GcSe5cEzoODkG4eYGxXMbCbskpB3ZcptWkEOGJdikhZWsidl86c8KA"/>
          <p:cNvPicPr>
            <a:picLocks noChangeAspect="1" noChangeArrowheads="1"/>
          </p:cNvPicPr>
          <p:nvPr/>
        </p:nvPicPr>
        <p:blipFill>
          <a:blip r:embed="rId2" cstate="print"/>
          <a:srcRect/>
          <a:stretch>
            <a:fillRect/>
          </a:stretch>
        </p:blipFill>
        <p:spPr bwMode="auto">
          <a:xfrm>
            <a:off x="8058150" y="0"/>
            <a:ext cx="2609850" cy="1752600"/>
          </a:xfrm>
          <a:prstGeom prst="rect">
            <a:avLst/>
          </a:prstGeom>
          <a:noFill/>
          <a:ln w="9525">
            <a:noFill/>
            <a:miter lim="800000"/>
            <a:headEnd/>
            <a:tailEnd/>
          </a:ln>
        </p:spPr>
      </p:pic>
      <p:sp>
        <p:nvSpPr>
          <p:cNvPr id="6" name="TextBox 5"/>
          <p:cNvSpPr txBox="1"/>
          <p:nvPr/>
        </p:nvSpPr>
        <p:spPr>
          <a:xfrm>
            <a:off x="8305800" y="5105401"/>
            <a:ext cx="2209800" cy="646331"/>
          </a:xfrm>
          <a:prstGeom prst="rect">
            <a:avLst/>
          </a:prstGeom>
          <a:solidFill>
            <a:srgbClr val="FFC000"/>
          </a:solidFill>
        </p:spPr>
        <p:txBody>
          <a:bodyPr wrap="square" rtlCol="0">
            <a:spAutoFit/>
          </a:bodyPr>
          <a:lstStyle/>
          <a:p>
            <a:r>
              <a:rPr lang="en-US" b="1" dirty="0"/>
              <a:t>Su…gar goes to ATP…. !</a:t>
            </a:r>
            <a:endParaRPr lang="en-IN" b="1" dirty="0"/>
          </a:p>
        </p:txBody>
      </p:sp>
      <p:pic>
        <p:nvPicPr>
          <p:cNvPr id="7" name="Picture 12" descr="http://vcell.ndsu.edu/animations/etc/images/ETCStills-01.jpg"/>
          <p:cNvPicPr>
            <a:picLocks noChangeAspect="1" noChangeArrowheads="1"/>
          </p:cNvPicPr>
          <p:nvPr/>
        </p:nvPicPr>
        <p:blipFill>
          <a:blip r:embed="rId3" cstate="print"/>
          <a:srcRect/>
          <a:stretch>
            <a:fillRect/>
          </a:stretch>
        </p:blipFill>
        <p:spPr bwMode="auto">
          <a:xfrm>
            <a:off x="7962900" y="2514601"/>
            <a:ext cx="2705100" cy="2028825"/>
          </a:xfrm>
          <a:prstGeom prst="rect">
            <a:avLst/>
          </a:prstGeom>
          <a:noFill/>
          <a:ln w="9525">
            <a:noFill/>
            <a:miter lim="800000"/>
            <a:headEnd/>
            <a:tailEnd/>
          </a:ln>
        </p:spPr>
      </p:pic>
      <p:sp>
        <p:nvSpPr>
          <p:cNvPr id="8" name="TextBox 7"/>
          <p:cNvSpPr txBox="1"/>
          <p:nvPr/>
        </p:nvSpPr>
        <p:spPr>
          <a:xfrm>
            <a:off x="5638800" y="6324601"/>
            <a:ext cx="4267200" cy="307777"/>
          </a:xfrm>
          <a:prstGeom prst="rect">
            <a:avLst/>
          </a:prstGeom>
          <a:noFill/>
        </p:spPr>
        <p:txBody>
          <a:bodyPr wrap="square" rtlCol="0">
            <a:spAutoFit/>
          </a:bodyPr>
          <a:lstStyle/>
          <a:p>
            <a:r>
              <a:rPr lang="en-US" sz="1400" dirty="0" err="1"/>
              <a:t>Youtube</a:t>
            </a:r>
            <a:r>
              <a:rPr lang="en-US" sz="1400" dirty="0"/>
              <a:t>: ATP </a:t>
            </a:r>
            <a:r>
              <a:rPr lang="en-US" sz="1400" dirty="0" err="1"/>
              <a:t>synthase</a:t>
            </a:r>
            <a:r>
              <a:rPr lang="en-US" sz="1400" dirty="0"/>
              <a:t>  molecular machines</a:t>
            </a:r>
          </a:p>
        </p:txBody>
      </p:sp>
    </p:spTree>
    <p:extLst>
      <p:ext uri="{BB962C8B-B14F-4D97-AF65-F5344CB8AC3E}">
        <p14:creationId xmlns:p14="http://schemas.microsoft.com/office/powerpoint/2010/main" val="199648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Effect transition="in" filter="fade">
                                      <p:cBhvr>
                                        <p:cTn id="7" dur="2000"/>
                                        <p:tgtEl>
                                          <p:spTgt spid="81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4">
                                            <p:txEl>
                                              <p:pRg st="1" end="1"/>
                                            </p:txEl>
                                          </p:spTgt>
                                        </p:tgtEl>
                                        <p:attrNameLst>
                                          <p:attrName>style.visibility</p:attrName>
                                        </p:attrNameLst>
                                      </p:cBhvr>
                                      <p:to>
                                        <p:strVal val="visible"/>
                                      </p:to>
                                    </p:set>
                                    <p:animEffect transition="in" filter="fade">
                                      <p:cBhvr>
                                        <p:cTn id="12" dur="2000"/>
                                        <p:tgtEl>
                                          <p:spTgt spid="81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4">
                                            <p:txEl>
                                              <p:pRg st="2" end="2"/>
                                            </p:txEl>
                                          </p:spTgt>
                                        </p:tgtEl>
                                        <p:attrNameLst>
                                          <p:attrName>style.visibility</p:attrName>
                                        </p:attrNameLst>
                                      </p:cBhvr>
                                      <p:to>
                                        <p:strVal val="visible"/>
                                      </p:to>
                                    </p:set>
                                    <p:animEffect transition="in" filter="fade">
                                      <p:cBhvr>
                                        <p:cTn id="17" dur="2000"/>
                                        <p:tgtEl>
                                          <p:spTgt spid="81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94">
                                            <p:txEl>
                                              <p:pRg st="3" end="3"/>
                                            </p:txEl>
                                          </p:spTgt>
                                        </p:tgtEl>
                                        <p:attrNameLst>
                                          <p:attrName>style.visibility</p:attrName>
                                        </p:attrNameLst>
                                      </p:cBhvr>
                                      <p:to>
                                        <p:strVal val="visible"/>
                                      </p:to>
                                    </p:set>
                                    <p:animEffect transition="in" filter="fade">
                                      <p:cBhvr>
                                        <p:cTn id="22" dur="2000"/>
                                        <p:tgtEl>
                                          <p:spTgt spid="819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194">
                                            <p:txEl>
                                              <p:pRg st="4" end="4"/>
                                            </p:txEl>
                                          </p:spTgt>
                                        </p:tgtEl>
                                        <p:attrNameLst>
                                          <p:attrName>style.visibility</p:attrName>
                                        </p:attrNameLst>
                                      </p:cBhvr>
                                      <p:to>
                                        <p:strVal val="visible"/>
                                      </p:to>
                                    </p:set>
                                    <p:animEffect transition="in" filter="fade">
                                      <p:cBhvr>
                                        <p:cTn id="27" dur="2000"/>
                                        <p:tgtEl>
                                          <p:spTgt spid="819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194">
                                            <p:txEl>
                                              <p:pRg st="5" end="5"/>
                                            </p:txEl>
                                          </p:spTgt>
                                        </p:tgtEl>
                                        <p:attrNameLst>
                                          <p:attrName>style.visibility</p:attrName>
                                        </p:attrNameLst>
                                      </p:cBhvr>
                                      <p:to>
                                        <p:strVal val="visible"/>
                                      </p:to>
                                    </p:set>
                                    <p:animEffect transition="in" filter="fade">
                                      <p:cBhvr>
                                        <p:cTn id="32" dur="2000"/>
                                        <p:tgtEl>
                                          <p:spTgt spid="819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194">
                                            <p:txEl>
                                              <p:pRg st="6" end="6"/>
                                            </p:txEl>
                                          </p:spTgt>
                                        </p:tgtEl>
                                        <p:attrNameLst>
                                          <p:attrName>style.visibility</p:attrName>
                                        </p:attrNameLst>
                                      </p:cBhvr>
                                      <p:to>
                                        <p:strVal val="visible"/>
                                      </p:to>
                                    </p:set>
                                    <p:animEffect transition="in" filter="fade">
                                      <p:cBhvr>
                                        <p:cTn id="37" dur="2000"/>
                                        <p:tgtEl>
                                          <p:spTgt spid="819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194">
                                            <p:txEl>
                                              <p:pRg st="7" end="7"/>
                                            </p:txEl>
                                          </p:spTgt>
                                        </p:tgtEl>
                                        <p:attrNameLst>
                                          <p:attrName>style.visibility</p:attrName>
                                        </p:attrNameLst>
                                      </p:cBhvr>
                                      <p:to>
                                        <p:strVal val="visible"/>
                                      </p:to>
                                    </p:set>
                                    <p:animEffect transition="in" filter="fade">
                                      <p:cBhvr>
                                        <p:cTn id="42" dur="2000"/>
                                        <p:tgtEl>
                                          <p:spTgt spid="819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194">
                                            <p:txEl>
                                              <p:pRg st="8" end="8"/>
                                            </p:txEl>
                                          </p:spTgt>
                                        </p:tgtEl>
                                        <p:attrNameLst>
                                          <p:attrName>style.visibility</p:attrName>
                                        </p:attrNameLst>
                                      </p:cBhvr>
                                      <p:to>
                                        <p:strVal val="visible"/>
                                      </p:to>
                                    </p:set>
                                    <p:animEffect transition="in" filter="fade">
                                      <p:cBhvr>
                                        <p:cTn id="47" dur="2000"/>
                                        <p:tgtEl>
                                          <p:spTgt spid="819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3352801" y="152401"/>
            <a:ext cx="5811399" cy="461665"/>
          </a:xfrm>
          <a:prstGeom prst="rect">
            <a:avLst/>
          </a:prstGeom>
          <a:noFill/>
          <a:ln w="9525">
            <a:noFill/>
            <a:miter lim="800000"/>
            <a:headEnd/>
            <a:tailEnd/>
          </a:ln>
        </p:spPr>
        <p:txBody>
          <a:bodyPr wrap="none">
            <a:spAutoFit/>
          </a:bodyPr>
          <a:lstStyle/>
          <a:p>
            <a:r>
              <a:rPr lang="en-US" sz="2400" b="1" dirty="0" err="1"/>
              <a:t>Cytochromes</a:t>
            </a:r>
            <a:r>
              <a:rPr lang="en-US" sz="2400" b="1" dirty="0"/>
              <a:t> in the electron transport chain</a:t>
            </a:r>
          </a:p>
        </p:txBody>
      </p:sp>
      <p:pic>
        <p:nvPicPr>
          <p:cNvPr id="9219" name="Picture 5" descr="Proteins"/>
          <p:cNvPicPr>
            <a:picLocks noChangeAspect="1" noChangeArrowheads="1"/>
          </p:cNvPicPr>
          <p:nvPr/>
        </p:nvPicPr>
        <p:blipFill>
          <a:blip r:embed="rId2" cstate="print"/>
          <a:srcRect r="4109"/>
          <a:stretch>
            <a:fillRect/>
          </a:stretch>
        </p:blipFill>
        <p:spPr bwMode="auto">
          <a:xfrm>
            <a:off x="1524000" y="2743200"/>
            <a:ext cx="2819400" cy="2470150"/>
          </a:xfrm>
          <a:prstGeom prst="rect">
            <a:avLst/>
          </a:prstGeom>
          <a:noFill/>
          <a:ln w="9525">
            <a:noFill/>
            <a:miter lim="800000"/>
            <a:headEnd/>
            <a:tailEnd/>
          </a:ln>
        </p:spPr>
      </p:pic>
      <p:sp>
        <p:nvSpPr>
          <p:cNvPr id="9220" name="Text Box 6"/>
          <p:cNvSpPr txBox="1">
            <a:spLocks noChangeArrowheads="1"/>
          </p:cNvSpPr>
          <p:nvPr/>
        </p:nvSpPr>
        <p:spPr bwMode="auto">
          <a:xfrm>
            <a:off x="5181600" y="762000"/>
            <a:ext cx="5105400" cy="1708160"/>
          </a:xfrm>
          <a:prstGeom prst="rect">
            <a:avLst/>
          </a:prstGeom>
          <a:solidFill>
            <a:srgbClr val="FFFF00">
              <a:alpha val="32941"/>
            </a:srgbClr>
          </a:solidFill>
          <a:ln w="9525">
            <a:noFill/>
            <a:miter lim="800000"/>
            <a:headEnd/>
            <a:tailEnd/>
          </a:ln>
        </p:spPr>
        <p:txBody>
          <a:bodyPr wrap="square">
            <a:spAutoFit/>
          </a:bodyPr>
          <a:lstStyle/>
          <a:p>
            <a:pPr>
              <a:spcBef>
                <a:spcPct val="50000"/>
              </a:spcBef>
            </a:pPr>
            <a:r>
              <a:rPr lang="en-US" sz="2400" b="1" dirty="0" err="1">
                <a:solidFill>
                  <a:srgbClr val="CC0000"/>
                </a:solidFill>
              </a:rPr>
              <a:t>Cytochrome</a:t>
            </a:r>
            <a:r>
              <a:rPr lang="en-US" sz="2400" b="1" dirty="0">
                <a:solidFill>
                  <a:srgbClr val="CC0000"/>
                </a:solidFill>
              </a:rPr>
              <a:t>  </a:t>
            </a:r>
            <a:r>
              <a:rPr lang="en-US" sz="2400" b="1" dirty="0" err="1">
                <a:solidFill>
                  <a:srgbClr val="CC0000"/>
                </a:solidFill>
              </a:rPr>
              <a:t>reductase</a:t>
            </a:r>
            <a:r>
              <a:rPr lang="en-US" sz="2400" b="1" dirty="0">
                <a:solidFill>
                  <a:srgbClr val="CC0000"/>
                </a:solidFill>
              </a:rPr>
              <a:t> (or b):</a:t>
            </a:r>
            <a:r>
              <a:rPr lang="en-US" sz="2400" dirty="0"/>
              <a:t> </a:t>
            </a:r>
            <a:r>
              <a:rPr lang="en-US" dirty="0"/>
              <a:t>Complex unit having  2 different </a:t>
            </a:r>
            <a:r>
              <a:rPr lang="en-US" dirty="0" err="1">
                <a:solidFill>
                  <a:srgbClr val="3333CC"/>
                </a:solidFill>
              </a:rPr>
              <a:t>hexacoordinated</a:t>
            </a:r>
            <a:r>
              <a:rPr lang="en-US" dirty="0"/>
              <a:t> </a:t>
            </a:r>
            <a:r>
              <a:rPr lang="en-US" dirty="0" err="1"/>
              <a:t>hemes</a:t>
            </a:r>
            <a:r>
              <a:rPr lang="en-US" dirty="0"/>
              <a:t> and an Fe-S cluster</a:t>
            </a:r>
          </a:p>
          <a:p>
            <a:pPr>
              <a:spcBef>
                <a:spcPct val="50000"/>
              </a:spcBef>
            </a:pPr>
            <a:r>
              <a:rPr lang="en-US" dirty="0"/>
              <a:t>Function :electron transfer and proton gradient generation</a:t>
            </a:r>
          </a:p>
        </p:txBody>
      </p:sp>
      <p:sp>
        <p:nvSpPr>
          <p:cNvPr id="9221" name="Text Box 7"/>
          <p:cNvSpPr txBox="1">
            <a:spLocks noChangeArrowheads="1"/>
          </p:cNvSpPr>
          <p:nvPr/>
        </p:nvSpPr>
        <p:spPr bwMode="auto">
          <a:xfrm>
            <a:off x="7543800" y="2667001"/>
            <a:ext cx="2743200" cy="1431161"/>
          </a:xfrm>
          <a:prstGeom prst="rect">
            <a:avLst/>
          </a:prstGeom>
          <a:solidFill>
            <a:srgbClr val="00FFFF">
              <a:alpha val="41960"/>
            </a:srgbClr>
          </a:solidFill>
          <a:ln w="9525">
            <a:noFill/>
            <a:miter lim="800000"/>
            <a:headEnd/>
            <a:tailEnd/>
          </a:ln>
        </p:spPr>
        <p:txBody>
          <a:bodyPr wrap="square">
            <a:spAutoFit/>
          </a:bodyPr>
          <a:lstStyle/>
          <a:p>
            <a:pPr>
              <a:spcBef>
                <a:spcPct val="50000"/>
              </a:spcBef>
            </a:pPr>
            <a:r>
              <a:rPr lang="en-US" sz="2400" b="1" dirty="0" err="1">
                <a:solidFill>
                  <a:srgbClr val="CC0000"/>
                </a:solidFill>
              </a:rPr>
              <a:t>Cytochrome</a:t>
            </a:r>
            <a:r>
              <a:rPr lang="en-US" sz="2400" b="1" dirty="0">
                <a:solidFill>
                  <a:srgbClr val="CC0000"/>
                </a:solidFill>
              </a:rPr>
              <a:t>  c:</a:t>
            </a:r>
            <a:r>
              <a:rPr lang="en-US" dirty="0"/>
              <a:t> Unit having  one </a:t>
            </a:r>
            <a:r>
              <a:rPr lang="en-US" dirty="0" err="1">
                <a:solidFill>
                  <a:srgbClr val="3333CC"/>
                </a:solidFill>
              </a:rPr>
              <a:t>hexacoordinated</a:t>
            </a:r>
            <a:r>
              <a:rPr lang="en-US" dirty="0"/>
              <a:t>  </a:t>
            </a:r>
            <a:r>
              <a:rPr lang="en-US" dirty="0" err="1"/>
              <a:t>heme</a:t>
            </a:r>
            <a:endParaRPr lang="en-US" dirty="0"/>
          </a:p>
          <a:p>
            <a:pPr>
              <a:spcBef>
                <a:spcPct val="50000"/>
              </a:spcBef>
            </a:pPr>
            <a:r>
              <a:rPr lang="en-US" dirty="0"/>
              <a:t>Function: electron transfer </a:t>
            </a:r>
          </a:p>
        </p:txBody>
      </p:sp>
      <p:sp>
        <p:nvSpPr>
          <p:cNvPr id="9222" name="Text Box 8"/>
          <p:cNvSpPr txBox="1">
            <a:spLocks noChangeArrowheads="1"/>
          </p:cNvSpPr>
          <p:nvPr/>
        </p:nvSpPr>
        <p:spPr bwMode="auto">
          <a:xfrm>
            <a:off x="4724400" y="4876800"/>
            <a:ext cx="5791200" cy="1569660"/>
          </a:xfrm>
          <a:prstGeom prst="rect">
            <a:avLst/>
          </a:prstGeom>
          <a:solidFill>
            <a:srgbClr val="99CCFF">
              <a:alpha val="45882"/>
            </a:srgbClr>
          </a:solidFill>
          <a:ln w="9525">
            <a:noFill/>
            <a:miter lim="800000"/>
            <a:headEnd/>
            <a:tailEnd/>
          </a:ln>
        </p:spPr>
        <p:txBody>
          <a:bodyPr wrap="square">
            <a:spAutoFit/>
          </a:bodyPr>
          <a:lstStyle/>
          <a:p>
            <a:pPr>
              <a:spcBef>
                <a:spcPct val="50000"/>
              </a:spcBef>
            </a:pPr>
            <a:r>
              <a:rPr lang="en-US" sz="2400" b="1" dirty="0" err="1">
                <a:solidFill>
                  <a:srgbClr val="CC0000"/>
                </a:solidFill>
              </a:rPr>
              <a:t>Cytochrome</a:t>
            </a:r>
            <a:r>
              <a:rPr lang="en-US" sz="2400" b="1" dirty="0">
                <a:solidFill>
                  <a:srgbClr val="CC0000"/>
                </a:solidFill>
              </a:rPr>
              <a:t>  c   </a:t>
            </a:r>
            <a:r>
              <a:rPr lang="en-US" sz="2400" b="1" dirty="0" err="1">
                <a:solidFill>
                  <a:srgbClr val="CC0000"/>
                </a:solidFill>
              </a:rPr>
              <a:t>oxidase</a:t>
            </a:r>
            <a:r>
              <a:rPr lang="en-US" dirty="0">
                <a:solidFill>
                  <a:srgbClr val="CC0000"/>
                </a:solidFill>
              </a:rPr>
              <a:t>:</a:t>
            </a:r>
            <a:r>
              <a:rPr lang="en-US" dirty="0"/>
              <a:t> Unit has   </a:t>
            </a:r>
            <a:r>
              <a:rPr lang="en-US" dirty="0" err="1">
                <a:solidFill>
                  <a:srgbClr val="3333CC"/>
                </a:solidFill>
              </a:rPr>
              <a:t>pentacoordinated</a:t>
            </a:r>
            <a:r>
              <a:rPr lang="en-US" dirty="0"/>
              <a:t>  </a:t>
            </a:r>
            <a:r>
              <a:rPr lang="en-US" dirty="0" err="1"/>
              <a:t>heme</a:t>
            </a:r>
            <a:r>
              <a:rPr lang="en-US" dirty="0"/>
              <a:t> and  </a:t>
            </a:r>
            <a:r>
              <a:rPr lang="en-US" dirty="0" err="1"/>
              <a:t>tricoordinated</a:t>
            </a:r>
            <a:r>
              <a:rPr lang="en-US" dirty="0"/>
              <a:t> Cu</a:t>
            </a:r>
          </a:p>
          <a:p>
            <a:pPr>
              <a:spcBef>
                <a:spcPct val="50000"/>
              </a:spcBef>
            </a:pPr>
            <a:r>
              <a:rPr lang="en-US" dirty="0"/>
              <a:t>Function: electron transfer to O</a:t>
            </a:r>
            <a:r>
              <a:rPr lang="en-US" baseline="-25000" dirty="0"/>
              <a:t>2</a:t>
            </a:r>
            <a:r>
              <a:rPr lang="en-US" dirty="0"/>
              <a:t> converting it to water</a:t>
            </a:r>
          </a:p>
          <a:p>
            <a:pPr>
              <a:spcBef>
                <a:spcPct val="50000"/>
              </a:spcBef>
            </a:pPr>
            <a:r>
              <a:rPr lang="en-US" dirty="0"/>
              <a:t>+ proton gradient generation</a:t>
            </a:r>
          </a:p>
        </p:txBody>
      </p:sp>
      <p:sp>
        <p:nvSpPr>
          <p:cNvPr id="9224" name="Text Box 10"/>
          <p:cNvSpPr txBox="1">
            <a:spLocks noChangeArrowheads="1"/>
          </p:cNvSpPr>
          <p:nvPr/>
        </p:nvSpPr>
        <p:spPr bwMode="auto">
          <a:xfrm>
            <a:off x="1676400" y="5410201"/>
            <a:ext cx="2895600" cy="1200329"/>
          </a:xfrm>
          <a:prstGeom prst="rect">
            <a:avLst/>
          </a:prstGeom>
          <a:noFill/>
          <a:ln w="9525">
            <a:noFill/>
            <a:miter lim="800000"/>
            <a:headEnd/>
            <a:tailEnd/>
          </a:ln>
        </p:spPr>
        <p:txBody>
          <a:bodyPr wrap="square">
            <a:spAutoFit/>
          </a:bodyPr>
          <a:lstStyle/>
          <a:p>
            <a:pPr>
              <a:spcBef>
                <a:spcPct val="50000"/>
              </a:spcBef>
            </a:pPr>
            <a:r>
              <a:rPr lang="en-US" dirty="0"/>
              <a:t>Ageing is related to generation of oxygen based  free radicals which degrade mitochondrial membranes</a:t>
            </a:r>
          </a:p>
        </p:txBody>
      </p:sp>
      <p:pic>
        <p:nvPicPr>
          <p:cNvPr id="9225" name="Picture 12" descr="http://vcell.ndsu.edu/animations/etc/images/ETCStills-01.jpg"/>
          <p:cNvPicPr>
            <a:picLocks noChangeAspect="1" noChangeArrowheads="1"/>
          </p:cNvPicPr>
          <p:nvPr/>
        </p:nvPicPr>
        <p:blipFill>
          <a:blip r:embed="rId3" cstate="print"/>
          <a:srcRect/>
          <a:stretch>
            <a:fillRect/>
          </a:stretch>
        </p:blipFill>
        <p:spPr bwMode="auto">
          <a:xfrm>
            <a:off x="4419600" y="2514601"/>
            <a:ext cx="2705100" cy="2028825"/>
          </a:xfrm>
          <a:prstGeom prst="rect">
            <a:avLst/>
          </a:prstGeom>
          <a:noFill/>
          <a:ln w="9525">
            <a:noFill/>
            <a:miter lim="800000"/>
            <a:headEnd/>
            <a:tailEnd/>
          </a:ln>
        </p:spPr>
      </p:pic>
      <p:pic>
        <p:nvPicPr>
          <p:cNvPr id="9227" name="Picture 18" descr="http://general.utpb.edu/FAC/eldridge_j/Kine6360/Unit%202%20html%20file/Content%20Display%20%20Unit%202%20-%20Energy%20Metabolism_files/01G-ETS.gif"/>
          <p:cNvPicPr>
            <a:picLocks noChangeAspect="1" noChangeArrowheads="1"/>
          </p:cNvPicPr>
          <p:nvPr/>
        </p:nvPicPr>
        <p:blipFill>
          <a:blip r:embed="rId4" cstate="print"/>
          <a:srcRect/>
          <a:stretch>
            <a:fillRect/>
          </a:stretch>
        </p:blipFill>
        <p:spPr bwMode="auto">
          <a:xfrm>
            <a:off x="1676400" y="609600"/>
            <a:ext cx="3144510" cy="1676400"/>
          </a:xfrm>
          <a:prstGeom prst="rect">
            <a:avLst/>
          </a:prstGeom>
          <a:noFill/>
          <a:ln w="9525">
            <a:noFill/>
            <a:miter lim="800000"/>
            <a:headEnd/>
            <a:tailEnd/>
          </a:ln>
        </p:spPr>
      </p:pic>
    </p:spTree>
    <p:extLst>
      <p:ext uri="{BB962C8B-B14F-4D97-AF65-F5344CB8AC3E}">
        <p14:creationId xmlns:p14="http://schemas.microsoft.com/office/powerpoint/2010/main" val="16879237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
          <p:cNvSpPr txBox="1">
            <a:spLocks noChangeArrowheads="1"/>
          </p:cNvSpPr>
          <p:nvPr/>
        </p:nvSpPr>
        <p:spPr bwMode="auto">
          <a:xfrm>
            <a:off x="2971800" y="304801"/>
            <a:ext cx="6934200" cy="779463"/>
          </a:xfrm>
          <a:prstGeom prst="rect">
            <a:avLst/>
          </a:prstGeom>
          <a:solidFill>
            <a:srgbClr val="00FF00"/>
          </a:solidFill>
          <a:ln w="9525">
            <a:noFill/>
            <a:miter lim="800000"/>
            <a:headEnd/>
            <a:tailEnd/>
          </a:ln>
        </p:spPr>
        <p:txBody>
          <a:bodyPr>
            <a:spAutoFit/>
          </a:bodyPr>
          <a:lstStyle/>
          <a:p>
            <a:pPr algn="ctr">
              <a:spcBef>
                <a:spcPct val="50000"/>
              </a:spcBef>
            </a:pPr>
            <a:r>
              <a:rPr lang="en-US" b="1"/>
              <a:t>Redox intermediates in electron transfer  </a:t>
            </a:r>
          </a:p>
          <a:p>
            <a:pPr algn="ctr">
              <a:spcBef>
                <a:spcPct val="50000"/>
              </a:spcBef>
            </a:pPr>
            <a:r>
              <a:rPr lang="en-US" b="1"/>
              <a:t>Cytochrome C</a:t>
            </a:r>
            <a:r>
              <a:rPr lang="en-US"/>
              <a:t> </a:t>
            </a:r>
          </a:p>
        </p:txBody>
      </p:sp>
      <p:pic>
        <p:nvPicPr>
          <p:cNvPr id="2052" name="Picture 3"/>
          <p:cNvPicPr>
            <a:picLocks noChangeAspect="1" noChangeArrowheads="1"/>
          </p:cNvPicPr>
          <p:nvPr/>
        </p:nvPicPr>
        <p:blipFill>
          <a:blip r:embed="rId3" cstate="print"/>
          <a:srcRect/>
          <a:stretch>
            <a:fillRect/>
          </a:stretch>
        </p:blipFill>
        <p:spPr bwMode="auto">
          <a:xfrm>
            <a:off x="1828800" y="1219200"/>
            <a:ext cx="3429000" cy="3429000"/>
          </a:xfrm>
          <a:prstGeom prst="rect">
            <a:avLst/>
          </a:prstGeom>
          <a:noFill/>
          <a:ln w="9525">
            <a:noFill/>
            <a:miter lim="800000"/>
            <a:headEnd/>
            <a:tailEnd/>
          </a:ln>
        </p:spPr>
      </p:pic>
      <p:graphicFrame>
        <p:nvGraphicFramePr>
          <p:cNvPr id="2050" name="Object 4"/>
          <p:cNvGraphicFramePr>
            <a:graphicFrameLocks noChangeAspect="1"/>
          </p:cNvGraphicFramePr>
          <p:nvPr/>
        </p:nvGraphicFramePr>
        <p:xfrm>
          <a:off x="5867400" y="1447801"/>
          <a:ext cx="4495800" cy="3725863"/>
        </p:xfrm>
        <a:graphic>
          <a:graphicData uri="http://schemas.openxmlformats.org/presentationml/2006/ole">
            <mc:AlternateContent xmlns:mc="http://schemas.openxmlformats.org/markup-compatibility/2006">
              <mc:Choice xmlns:v="urn:schemas-microsoft-com:vml" Requires="v">
                <p:oleObj spid="_x0000_s5123" name="CS ChemDraw Drawing" r:id="rId4" imgW="4075560" imgH="3376800" progId="ChemDraw.Document.6.0">
                  <p:embed/>
                </p:oleObj>
              </mc:Choice>
              <mc:Fallback>
                <p:oleObj name="CS ChemDraw Drawing" r:id="rId4" imgW="4075560" imgH="3376800" progId="ChemDraw.Document.6.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447801"/>
                        <a:ext cx="4495800" cy="372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3" name="Text Box 6"/>
          <p:cNvSpPr txBox="1">
            <a:spLocks noChangeArrowheads="1"/>
          </p:cNvSpPr>
          <p:nvPr/>
        </p:nvSpPr>
        <p:spPr bwMode="auto">
          <a:xfrm>
            <a:off x="2895600" y="5715001"/>
            <a:ext cx="7239000" cy="1069975"/>
          </a:xfrm>
          <a:prstGeom prst="rect">
            <a:avLst/>
          </a:prstGeom>
          <a:noFill/>
          <a:ln w="9525">
            <a:noFill/>
            <a:miter lim="800000"/>
            <a:headEnd/>
            <a:tailEnd/>
          </a:ln>
        </p:spPr>
        <p:txBody>
          <a:bodyPr>
            <a:spAutoFit/>
          </a:bodyPr>
          <a:lstStyle/>
          <a:p>
            <a:pPr>
              <a:spcBef>
                <a:spcPct val="50000"/>
              </a:spcBef>
            </a:pPr>
            <a:r>
              <a:rPr lang="en-US" sz="1600" dirty="0"/>
              <a:t>The most structurally well understood </a:t>
            </a:r>
            <a:r>
              <a:rPr lang="en-US" sz="1600" dirty="0" err="1"/>
              <a:t>cytochrome</a:t>
            </a:r>
            <a:r>
              <a:rPr lang="en-US" sz="1600" dirty="0"/>
              <a:t>. The </a:t>
            </a:r>
            <a:r>
              <a:rPr lang="en-US" sz="1600" dirty="0" err="1"/>
              <a:t>heme</a:t>
            </a:r>
            <a:r>
              <a:rPr lang="en-US" sz="1600" dirty="0"/>
              <a:t> active site is </a:t>
            </a:r>
            <a:r>
              <a:rPr lang="en-US" sz="1600" dirty="0" err="1"/>
              <a:t>hexa</a:t>
            </a:r>
            <a:r>
              <a:rPr lang="en-US" sz="1600" dirty="0"/>
              <a:t> coordinated with N from a </a:t>
            </a:r>
            <a:r>
              <a:rPr lang="en-US" sz="1600" dirty="0" err="1"/>
              <a:t>histidine</a:t>
            </a:r>
            <a:r>
              <a:rPr lang="en-US" sz="1600" dirty="0"/>
              <a:t> residue and S from a </a:t>
            </a:r>
            <a:r>
              <a:rPr lang="en-US" sz="1600" dirty="0" err="1"/>
              <a:t>methionine</a:t>
            </a:r>
            <a:r>
              <a:rPr lang="en-US" sz="1600" dirty="0"/>
              <a:t> residue. Present in photosynthesis and respiration chains- </a:t>
            </a:r>
            <a:r>
              <a:rPr lang="en-US" sz="1600" b="1" dirty="0">
                <a:solidFill>
                  <a:srgbClr val="C00000"/>
                </a:solidFill>
              </a:rPr>
              <a:t>one of the oldest chemicals present in biological processes</a:t>
            </a:r>
          </a:p>
        </p:txBody>
      </p:sp>
      <p:sp>
        <p:nvSpPr>
          <p:cNvPr id="2054" name="Text Box 7"/>
          <p:cNvSpPr txBox="1">
            <a:spLocks noChangeArrowheads="1"/>
          </p:cNvSpPr>
          <p:nvPr/>
        </p:nvSpPr>
        <p:spPr bwMode="auto">
          <a:xfrm>
            <a:off x="1752600" y="4572000"/>
            <a:ext cx="3124200" cy="1077218"/>
          </a:xfrm>
          <a:prstGeom prst="rect">
            <a:avLst/>
          </a:prstGeom>
          <a:noFill/>
          <a:ln w="9525">
            <a:noFill/>
            <a:miter lim="800000"/>
            <a:headEnd/>
            <a:tailEnd/>
          </a:ln>
        </p:spPr>
        <p:txBody>
          <a:bodyPr>
            <a:spAutoFit/>
          </a:bodyPr>
          <a:lstStyle/>
          <a:p>
            <a:pPr algn="just">
              <a:spcBef>
                <a:spcPct val="50000"/>
              </a:spcBef>
            </a:pPr>
            <a:r>
              <a:rPr lang="en-US" sz="1600" dirty="0"/>
              <a:t>Protein chain has 103 amino acid units in some fish, 104 units in terrestrial vertebrates and 112 in  plants</a:t>
            </a:r>
          </a:p>
        </p:txBody>
      </p:sp>
    </p:spTree>
    <p:extLst>
      <p:ext uri="{BB962C8B-B14F-4D97-AF65-F5344CB8AC3E}">
        <p14:creationId xmlns:p14="http://schemas.microsoft.com/office/powerpoint/2010/main" val="30197944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8512notw4_scheme"/>
          <p:cNvPicPr>
            <a:picLocks noChangeAspect="1" noChangeArrowheads="1"/>
          </p:cNvPicPr>
          <p:nvPr/>
        </p:nvPicPr>
        <p:blipFill>
          <a:blip r:embed="rId2" cstate="print"/>
          <a:srcRect/>
          <a:stretch>
            <a:fillRect/>
          </a:stretch>
        </p:blipFill>
        <p:spPr bwMode="auto">
          <a:xfrm>
            <a:off x="6096001" y="914401"/>
            <a:ext cx="4094163" cy="4257675"/>
          </a:xfrm>
          <a:prstGeom prst="rect">
            <a:avLst/>
          </a:prstGeom>
          <a:noFill/>
          <a:ln w="9525">
            <a:noFill/>
            <a:miter lim="800000"/>
            <a:headEnd/>
            <a:tailEnd/>
          </a:ln>
        </p:spPr>
      </p:pic>
      <p:sp>
        <p:nvSpPr>
          <p:cNvPr id="11267" name="Text Box 5"/>
          <p:cNvSpPr txBox="1">
            <a:spLocks noChangeArrowheads="1"/>
          </p:cNvSpPr>
          <p:nvPr/>
        </p:nvSpPr>
        <p:spPr bwMode="auto">
          <a:xfrm>
            <a:off x="2362200" y="457201"/>
            <a:ext cx="4114800" cy="366713"/>
          </a:xfrm>
          <a:prstGeom prst="rect">
            <a:avLst/>
          </a:prstGeom>
          <a:solidFill>
            <a:srgbClr val="00FF00"/>
          </a:solidFill>
          <a:ln w="9525">
            <a:noFill/>
            <a:miter lim="800000"/>
            <a:headEnd/>
            <a:tailEnd/>
          </a:ln>
        </p:spPr>
        <p:txBody>
          <a:bodyPr>
            <a:spAutoFit/>
          </a:bodyPr>
          <a:lstStyle/>
          <a:p>
            <a:pPr>
              <a:spcBef>
                <a:spcPct val="50000"/>
              </a:spcBef>
            </a:pPr>
            <a:r>
              <a:rPr lang="en-US" b="1"/>
              <a:t>Active site of Cytochrome c oxidase</a:t>
            </a:r>
          </a:p>
        </p:txBody>
      </p:sp>
      <p:sp>
        <p:nvSpPr>
          <p:cNvPr id="11268" name="Text Box 8"/>
          <p:cNvSpPr txBox="1">
            <a:spLocks noChangeArrowheads="1"/>
          </p:cNvSpPr>
          <p:nvPr/>
        </p:nvSpPr>
        <p:spPr bwMode="auto">
          <a:xfrm>
            <a:off x="1828800" y="1066801"/>
            <a:ext cx="4191000" cy="2031325"/>
          </a:xfrm>
          <a:prstGeom prst="rect">
            <a:avLst/>
          </a:prstGeom>
          <a:noFill/>
          <a:ln w="9525">
            <a:noFill/>
            <a:miter lim="800000"/>
            <a:headEnd/>
            <a:tailEnd/>
          </a:ln>
        </p:spPr>
        <p:txBody>
          <a:bodyPr wrap="square">
            <a:spAutoFit/>
          </a:bodyPr>
          <a:lstStyle/>
          <a:p>
            <a:pPr>
              <a:spcBef>
                <a:spcPct val="50000"/>
              </a:spcBef>
            </a:pPr>
            <a:r>
              <a:rPr lang="en-US" dirty="0"/>
              <a:t>The last enzyme in the respiratory electron transport chain and is   located in the mitochondrial membrane. It receives an electron from each of four </a:t>
            </a:r>
            <a:r>
              <a:rPr lang="en-US" dirty="0" err="1"/>
              <a:t>cytochrome</a:t>
            </a:r>
            <a:r>
              <a:rPr lang="en-US" dirty="0"/>
              <a:t> c molecules, and transfers them to one oxygen molecule, converting molecular oxygen to two molecules of water.</a:t>
            </a:r>
          </a:p>
        </p:txBody>
      </p:sp>
      <p:sp>
        <p:nvSpPr>
          <p:cNvPr id="11269" name="Text Box 9"/>
          <p:cNvSpPr txBox="1">
            <a:spLocks noChangeArrowheads="1"/>
          </p:cNvSpPr>
          <p:nvPr/>
        </p:nvSpPr>
        <p:spPr bwMode="auto">
          <a:xfrm>
            <a:off x="1752600" y="3505201"/>
            <a:ext cx="4114800" cy="2169825"/>
          </a:xfrm>
          <a:prstGeom prst="rect">
            <a:avLst/>
          </a:prstGeom>
          <a:noFill/>
          <a:ln w="9525">
            <a:noFill/>
            <a:miter lim="800000"/>
            <a:headEnd/>
            <a:tailEnd/>
          </a:ln>
        </p:spPr>
        <p:txBody>
          <a:bodyPr wrap="square">
            <a:spAutoFit/>
          </a:bodyPr>
          <a:lstStyle/>
          <a:p>
            <a:pPr>
              <a:spcBef>
                <a:spcPct val="50000"/>
              </a:spcBef>
            </a:pPr>
            <a:r>
              <a:rPr lang="en-US" b="1" dirty="0"/>
              <a:t>The Fe is </a:t>
            </a:r>
            <a:r>
              <a:rPr lang="en-US" b="1" dirty="0" err="1"/>
              <a:t>pentacoordinated</a:t>
            </a:r>
            <a:r>
              <a:rPr lang="en-US" b="1" dirty="0"/>
              <a:t> and binds O</a:t>
            </a:r>
            <a:r>
              <a:rPr lang="en-US" b="1" baseline="-25000" dirty="0"/>
              <a:t>2 </a:t>
            </a:r>
            <a:r>
              <a:rPr lang="en-US" b="1" dirty="0"/>
              <a:t>(along with the Cu) before </a:t>
            </a:r>
            <a:r>
              <a:rPr lang="en-US" b="1" dirty="0">
                <a:solidFill>
                  <a:srgbClr val="7030A0"/>
                </a:solidFill>
              </a:rPr>
              <a:t>reducing</a:t>
            </a:r>
            <a:r>
              <a:rPr lang="en-US" b="1" dirty="0"/>
              <a:t> it. </a:t>
            </a:r>
          </a:p>
          <a:p>
            <a:pPr>
              <a:spcBef>
                <a:spcPct val="50000"/>
              </a:spcBef>
            </a:pPr>
            <a:r>
              <a:rPr lang="en-US" b="1" dirty="0"/>
              <a:t>This is also the site which CN</a:t>
            </a:r>
            <a:r>
              <a:rPr lang="en-US" b="1" baseline="30000" dirty="0"/>
              <a:t>-</a:t>
            </a:r>
            <a:r>
              <a:rPr lang="en-US" b="1" dirty="0"/>
              <a:t> binds during cyanide poisoning [stabilizing the Fe</a:t>
            </a:r>
            <a:r>
              <a:rPr lang="en-US" b="1" baseline="30000" dirty="0"/>
              <a:t>3+</a:t>
            </a:r>
            <a:r>
              <a:rPr lang="en-US" b="1" dirty="0"/>
              <a:t> state and preventing its </a:t>
            </a:r>
            <a:r>
              <a:rPr lang="en-US" b="1" dirty="0" err="1"/>
              <a:t>redox</a:t>
            </a:r>
            <a:r>
              <a:rPr lang="en-US" b="1" dirty="0"/>
              <a:t> (Fe</a:t>
            </a:r>
            <a:r>
              <a:rPr lang="en-US" b="1" baseline="30000" dirty="0"/>
              <a:t>2+</a:t>
            </a:r>
            <a:r>
              <a:rPr lang="en-US" b="1" dirty="0"/>
              <a:t>/ Fe</a:t>
            </a:r>
            <a:r>
              <a:rPr lang="en-US" b="1" baseline="30000" dirty="0"/>
              <a:t>3+</a:t>
            </a:r>
            <a:r>
              <a:rPr lang="en-US" b="1" dirty="0"/>
              <a:t>) activity] (</a:t>
            </a:r>
            <a:r>
              <a:rPr lang="en-US" b="1" dirty="0">
                <a:solidFill>
                  <a:srgbClr val="7030A0"/>
                </a:solidFill>
              </a:rPr>
              <a:t>Cyanide is a very strong </a:t>
            </a:r>
            <a:r>
              <a:rPr lang="en-US" b="1" dirty="0" err="1">
                <a:solidFill>
                  <a:srgbClr val="7030A0"/>
                </a:solidFill>
              </a:rPr>
              <a:t>ligand</a:t>
            </a:r>
            <a:r>
              <a:rPr lang="en-US" b="1" dirty="0">
                <a:solidFill>
                  <a:srgbClr val="7030A0"/>
                </a:solidFill>
              </a:rPr>
              <a:t>)</a:t>
            </a:r>
          </a:p>
        </p:txBody>
      </p:sp>
      <p:sp>
        <p:nvSpPr>
          <p:cNvPr id="11270" name="Text Box 10"/>
          <p:cNvSpPr txBox="1">
            <a:spLocks noChangeArrowheads="1"/>
          </p:cNvSpPr>
          <p:nvPr/>
        </p:nvSpPr>
        <p:spPr bwMode="auto">
          <a:xfrm>
            <a:off x="1752600" y="6096001"/>
            <a:ext cx="6400800" cy="581025"/>
          </a:xfrm>
          <a:prstGeom prst="rect">
            <a:avLst/>
          </a:prstGeom>
          <a:solidFill>
            <a:srgbClr val="99CCFF"/>
          </a:solidFill>
          <a:ln w="9525">
            <a:noFill/>
            <a:miter lim="800000"/>
            <a:headEnd/>
            <a:tailEnd/>
          </a:ln>
        </p:spPr>
        <p:txBody>
          <a:bodyPr wrap="square">
            <a:spAutoFit/>
          </a:bodyPr>
          <a:lstStyle/>
          <a:p>
            <a:r>
              <a:rPr lang="en-US" sz="1600" b="1" dirty="0"/>
              <a:t>Summary reaction:	</a:t>
            </a:r>
            <a:endParaRPr lang="pt-BR" sz="1600" b="1" dirty="0"/>
          </a:p>
          <a:p>
            <a:r>
              <a:rPr lang="pt-BR" sz="1600" b="1" dirty="0"/>
              <a:t>4 Fe </a:t>
            </a:r>
            <a:r>
              <a:rPr lang="pt-BR" sz="1600" b="1" baseline="30000" dirty="0"/>
              <a:t>2+</a:t>
            </a:r>
            <a:r>
              <a:rPr lang="pt-BR" sz="1600" b="1" dirty="0"/>
              <a:t>cytochrome + 8 H</a:t>
            </a:r>
            <a:r>
              <a:rPr lang="pt-BR" sz="1600" b="1" baseline="30000" dirty="0"/>
              <a:t>+</a:t>
            </a:r>
            <a:r>
              <a:rPr lang="pt-BR" sz="1600" b="1" baseline="-25000" dirty="0"/>
              <a:t>in</a:t>
            </a:r>
            <a:r>
              <a:rPr lang="pt-BR" sz="1600" b="1" dirty="0"/>
              <a:t> + O</a:t>
            </a:r>
            <a:r>
              <a:rPr lang="pt-BR" sz="1600" b="1" baseline="-25000" dirty="0"/>
              <a:t>2</a:t>
            </a:r>
            <a:r>
              <a:rPr lang="pt-BR" sz="1600" b="1" dirty="0"/>
              <a:t> → 4 Fe </a:t>
            </a:r>
            <a:r>
              <a:rPr lang="pt-BR" sz="1600" b="1" baseline="30000" dirty="0"/>
              <a:t>3+</a:t>
            </a:r>
            <a:r>
              <a:rPr lang="pt-BR" sz="1600" b="1" dirty="0"/>
              <a:t>cytochrome + 2 H</a:t>
            </a:r>
            <a:r>
              <a:rPr lang="pt-BR" sz="1600" b="1" baseline="-25000" dirty="0"/>
              <a:t>2</a:t>
            </a:r>
            <a:r>
              <a:rPr lang="pt-BR" sz="1600" b="1" dirty="0"/>
              <a:t>O + 4 H</a:t>
            </a:r>
            <a:r>
              <a:rPr lang="pt-BR" sz="1600" b="1" baseline="30000" dirty="0"/>
              <a:t>+</a:t>
            </a:r>
            <a:r>
              <a:rPr lang="pt-BR" sz="1600" b="1" baseline="-25000" dirty="0"/>
              <a:t>out</a:t>
            </a:r>
            <a:endParaRPr lang="en-US" sz="1600" b="1" baseline="-25000" dirty="0"/>
          </a:p>
        </p:txBody>
      </p:sp>
      <p:pic>
        <p:nvPicPr>
          <p:cNvPr id="20484" name="Picture 4" descr="http://thumb9.shutterstock.com/display_pic_with_logo/629773/182723702/stock-vector-evil-smiley-cartoon-doodle-182723702.jpg"/>
          <p:cNvPicPr>
            <a:picLocks noChangeAspect="1" noChangeArrowheads="1"/>
          </p:cNvPicPr>
          <p:nvPr/>
        </p:nvPicPr>
        <p:blipFill>
          <a:blip r:embed="rId3" cstate="print"/>
          <a:srcRect/>
          <a:stretch>
            <a:fillRect/>
          </a:stretch>
        </p:blipFill>
        <p:spPr bwMode="auto">
          <a:xfrm>
            <a:off x="9601200" y="4876801"/>
            <a:ext cx="729574" cy="762000"/>
          </a:xfrm>
          <a:prstGeom prst="rect">
            <a:avLst/>
          </a:prstGeom>
          <a:noFill/>
        </p:spPr>
      </p:pic>
      <p:sp>
        <p:nvSpPr>
          <p:cNvPr id="10" name="TextBox 9"/>
          <p:cNvSpPr txBox="1"/>
          <p:nvPr/>
        </p:nvSpPr>
        <p:spPr>
          <a:xfrm>
            <a:off x="9525001" y="5638800"/>
            <a:ext cx="944233" cy="369332"/>
          </a:xfrm>
          <a:prstGeom prst="rect">
            <a:avLst/>
          </a:prstGeom>
          <a:noFill/>
        </p:spPr>
        <p:txBody>
          <a:bodyPr wrap="none" rtlCol="0">
            <a:spAutoFit/>
          </a:bodyPr>
          <a:lstStyle/>
          <a:p>
            <a:r>
              <a:rPr lang="en-US" b="1" dirty="0">
                <a:solidFill>
                  <a:srgbClr val="FF0000"/>
                </a:solidFill>
              </a:rPr>
              <a:t>Cyanide</a:t>
            </a:r>
          </a:p>
        </p:txBody>
      </p:sp>
      <p:sp>
        <p:nvSpPr>
          <p:cNvPr id="9" name="TextBox 8"/>
          <p:cNvSpPr txBox="1"/>
          <p:nvPr/>
        </p:nvSpPr>
        <p:spPr>
          <a:xfrm>
            <a:off x="6400800" y="5410200"/>
            <a:ext cx="3200400" cy="523220"/>
          </a:xfrm>
          <a:prstGeom prst="rect">
            <a:avLst/>
          </a:prstGeom>
          <a:noFill/>
        </p:spPr>
        <p:txBody>
          <a:bodyPr wrap="square" rtlCol="0">
            <a:spAutoFit/>
          </a:bodyPr>
          <a:lstStyle/>
          <a:p>
            <a:r>
              <a:rPr lang="en-US" sz="1400" dirty="0" err="1"/>
              <a:t>Youtube</a:t>
            </a:r>
            <a:r>
              <a:rPr lang="en-US" sz="1400" dirty="0"/>
              <a:t> video: A metabolic poison How cyanide disrupts ATP synthesis</a:t>
            </a:r>
          </a:p>
        </p:txBody>
      </p:sp>
    </p:spTree>
    <p:extLst>
      <p:ext uri="{BB962C8B-B14F-4D97-AF65-F5344CB8AC3E}">
        <p14:creationId xmlns:p14="http://schemas.microsoft.com/office/powerpoint/2010/main" val="70081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781 -0.08333 C 0.02223 -0.15 0.05226 -0.21643 0.02292 -0.27129 C -0.00642 -0.32615 -0.15034 -0.39074 -0.1835 -0.41319 C -0.21666 -0.43564 -0.17552 -0.40625 -0.17569 -0.40648 C -0.17586 -0.40671 -0.18038 -0.41087 -0.18472 -0.41504 " pathEditMode="relative" rAng="0" ptsTypes="aaaaA">
                                      <p:cBhvr>
                                        <p:cTn id="6" dur="2000" fill="hold"/>
                                        <p:tgtEl>
                                          <p:spTgt spid="20484"/>
                                        </p:tgtEl>
                                        <p:attrNameLst>
                                          <p:attrName>ppt_x</p:attrName>
                                          <p:attrName>ppt_y</p:attrName>
                                        </p:attrNameLst>
                                      </p:cBhvr>
                                      <p:rCtr x="-7400" y="-17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3505200" y="304801"/>
            <a:ext cx="4648200" cy="366713"/>
          </a:xfrm>
          <a:prstGeom prst="rect">
            <a:avLst/>
          </a:prstGeom>
          <a:noFill/>
          <a:ln w="9525">
            <a:noFill/>
            <a:miter lim="800000"/>
            <a:headEnd/>
            <a:tailEnd/>
          </a:ln>
        </p:spPr>
        <p:txBody>
          <a:bodyPr>
            <a:spAutoFit/>
          </a:bodyPr>
          <a:lstStyle/>
          <a:p>
            <a:pPr>
              <a:spcBef>
                <a:spcPct val="50000"/>
              </a:spcBef>
            </a:pPr>
            <a:r>
              <a:rPr lang="en-US" b="1"/>
              <a:t>Metalloenzymes:    Carbonic Anhydrase</a:t>
            </a:r>
          </a:p>
        </p:txBody>
      </p:sp>
      <p:sp>
        <p:nvSpPr>
          <p:cNvPr id="12291" name="Text Box 5"/>
          <p:cNvSpPr txBox="1">
            <a:spLocks noChangeArrowheads="1"/>
          </p:cNvSpPr>
          <p:nvPr/>
        </p:nvSpPr>
        <p:spPr bwMode="auto">
          <a:xfrm>
            <a:off x="2133600" y="4648200"/>
            <a:ext cx="7772400" cy="1077218"/>
          </a:xfrm>
          <a:prstGeom prst="rect">
            <a:avLst/>
          </a:prstGeom>
          <a:noFill/>
          <a:ln w="9525">
            <a:noFill/>
            <a:miter lim="800000"/>
            <a:headEnd/>
            <a:tailEnd/>
          </a:ln>
        </p:spPr>
        <p:txBody>
          <a:bodyPr>
            <a:spAutoFit/>
          </a:bodyPr>
          <a:lstStyle/>
          <a:p>
            <a:pPr algn="just">
              <a:spcBef>
                <a:spcPct val="50000"/>
              </a:spcBef>
            </a:pPr>
            <a:r>
              <a:rPr lang="en-US" sz="1600" dirty="0"/>
              <a:t>Carbonic </a:t>
            </a:r>
            <a:r>
              <a:rPr lang="en-US" sz="1600" dirty="0" err="1"/>
              <a:t>anhydrase</a:t>
            </a:r>
            <a:r>
              <a:rPr lang="en-US" sz="1600" dirty="0"/>
              <a:t> has one of the highest overall rates of reactions of any enzymes. This is expressed in terms of turnover number of a catalyst (number of substrate molecules    converted  per molecule of the enzyme per second; same as TOF in </a:t>
            </a:r>
            <a:r>
              <a:rPr lang="en-US" sz="1600" dirty="0" err="1"/>
              <a:t>organometallic</a:t>
            </a:r>
            <a:r>
              <a:rPr lang="en-US" sz="1600" dirty="0"/>
              <a:t> catalysis). For human carbonic </a:t>
            </a:r>
            <a:r>
              <a:rPr lang="en-US" sz="1600" dirty="0" err="1"/>
              <a:t>anhydrase</a:t>
            </a:r>
            <a:r>
              <a:rPr lang="en-US" sz="1600" dirty="0"/>
              <a:t>  it is </a:t>
            </a:r>
            <a:r>
              <a:rPr lang="en-US" sz="1600" b="1" dirty="0">
                <a:solidFill>
                  <a:srgbClr val="CC0099"/>
                </a:solidFill>
              </a:rPr>
              <a:t>400,000 to 600,000 per second</a:t>
            </a:r>
            <a:r>
              <a:rPr lang="en-US" sz="1600" dirty="0"/>
              <a:t>. </a:t>
            </a:r>
          </a:p>
        </p:txBody>
      </p:sp>
      <p:pic>
        <p:nvPicPr>
          <p:cNvPr id="12292" name="Picture 6" descr="\rm CO_2 + H_2O \xrightarrow{Carbonic\ anhydrase} HCO_3^- + H^+"/>
          <p:cNvPicPr>
            <a:picLocks noChangeAspect="1" noChangeArrowheads="1"/>
          </p:cNvPicPr>
          <p:nvPr/>
        </p:nvPicPr>
        <p:blipFill>
          <a:blip r:embed="rId2" cstate="print"/>
          <a:srcRect/>
          <a:stretch>
            <a:fillRect/>
          </a:stretch>
        </p:blipFill>
        <p:spPr bwMode="auto">
          <a:xfrm>
            <a:off x="2133600" y="3810001"/>
            <a:ext cx="5257800" cy="398463"/>
          </a:xfrm>
          <a:prstGeom prst="rect">
            <a:avLst/>
          </a:prstGeom>
          <a:noFill/>
          <a:ln w="9525">
            <a:noFill/>
            <a:miter lim="800000"/>
            <a:headEnd/>
            <a:tailEnd/>
          </a:ln>
        </p:spPr>
      </p:pic>
      <p:sp>
        <p:nvSpPr>
          <p:cNvPr id="12293" name="Text Box 7"/>
          <p:cNvSpPr txBox="1">
            <a:spLocks noChangeArrowheads="1"/>
          </p:cNvSpPr>
          <p:nvPr/>
        </p:nvSpPr>
        <p:spPr bwMode="auto">
          <a:xfrm>
            <a:off x="1905000" y="762001"/>
            <a:ext cx="5334000" cy="2585323"/>
          </a:xfrm>
          <a:prstGeom prst="rect">
            <a:avLst/>
          </a:prstGeom>
          <a:noFill/>
          <a:ln w="9525">
            <a:noFill/>
            <a:miter lim="800000"/>
            <a:headEnd/>
            <a:tailEnd/>
          </a:ln>
        </p:spPr>
        <p:txBody>
          <a:bodyPr>
            <a:spAutoFit/>
          </a:bodyPr>
          <a:lstStyle/>
          <a:p>
            <a:pPr algn="just">
              <a:spcBef>
                <a:spcPct val="50000"/>
              </a:spcBef>
            </a:pPr>
            <a:r>
              <a:rPr lang="en-US" sz="1600"/>
              <a:t>A single polypeptide chain ( M = 29,000) complexed to one  Zn</a:t>
            </a:r>
            <a:r>
              <a:rPr lang="en-US" sz="1600" baseline="30000"/>
              <a:t>2+</a:t>
            </a:r>
            <a:r>
              <a:rPr lang="en-US" sz="1600"/>
              <a:t> ion.</a:t>
            </a:r>
            <a:r>
              <a:rPr lang="en-US"/>
              <a:t> </a:t>
            </a:r>
            <a:r>
              <a:rPr lang="en-US" sz="1600"/>
              <a:t>The zinc prosthetic group in the enzyme is coordinated in three positions by histidine side-chains. The fourth coordination position is occupied by water. This causes polarisation of the hydrogen-oxygen bond, making the oxygen slightly more negative, thereby weakening the bond. A fourth histidine is placed close to the substrate of water and accepts a proton. This leaves a hydroxide attached to the zinc. The reaction catalyzed by carbonic anhydrase is given below which occurs </a:t>
            </a:r>
            <a:r>
              <a:rPr lang="en-US" sz="1600">
                <a:solidFill>
                  <a:srgbClr val="CC0000"/>
                </a:solidFill>
              </a:rPr>
              <a:t>5000 times faster in presence of the enzyme</a:t>
            </a:r>
            <a:r>
              <a:rPr lang="en-US" sz="1600"/>
              <a:t>:</a:t>
            </a:r>
          </a:p>
        </p:txBody>
      </p:sp>
      <p:pic>
        <p:nvPicPr>
          <p:cNvPr id="12294" name="Picture 8" descr="carbonic ahdr"/>
          <p:cNvPicPr>
            <a:picLocks noChangeAspect="1" noChangeArrowheads="1"/>
          </p:cNvPicPr>
          <p:nvPr/>
        </p:nvPicPr>
        <p:blipFill>
          <a:blip r:embed="rId3" cstate="print"/>
          <a:srcRect/>
          <a:stretch>
            <a:fillRect/>
          </a:stretch>
        </p:blipFill>
        <p:spPr bwMode="auto">
          <a:xfrm>
            <a:off x="7467600" y="1066800"/>
            <a:ext cx="2743200" cy="2611438"/>
          </a:xfrm>
          <a:prstGeom prst="rect">
            <a:avLst/>
          </a:prstGeom>
          <a:noFill/>
          <a:ln w="9525">
            <a:noFill/>
            <a:miter lim="800000"/>
            <a:headEnd/>
            <a:tailEnd/>
          </a:ln>
        </p:spPr>
      </p:pic>
      <p:sp>
        <p:nvSpPr>
          <p:cNvPr id="12295" name="Text Box 9"/>
          <p:cNvSpPr txBox="1">
            <a:spLocks noChangeArrowheads="1"/>
          </p:cNvSpPr>
          <p:nvPr/>
        </p:nvSpPr>
        <p:spPr bwMode="auto">
          <a:xfrm>
            <a:off x="5638800" y="4191000"/>
            <a:ext cx="3886200" cy="304800"/>
          </a:xfrm>
          <a:prstGeom prst="rect">
            <a:avLst/>
          </a:prstGeom>
          <a:noFill/>
          <a:ln w="9525">
            <a:noFill/>
            <a:miter lim="800000"/>
            <a:headEnd/>
            <a:tailEnd/>
          </a:ln>
        </p:spPr>
        <p:txBody>
          <a:bodyPr>
            <a:spAutoFit/>
          </a:bodyPr>
          <a:lstStyle/>
          <a:p>
            <a:pPr>
              <a:spcBef>
                <a:spcPct val="50000"/>
              </a:spcBef>
            </a:pPr>
            <a:r>
              <a:rPr lang="en-US" sz="1400"/>
              <a:t>in tissues- high CO</a:t>
            </a:r>
            <a:r>
              <a:rPr lang="en-US" sz="1400" baseline="-25000"/>
              <a:t>2</a:t>
            </a:r>
            <a:r>
              <a:rPr lang="en-US" sz="1400"/>
              <a:t> concentration)</a:t>
            </a:r>
          </a:p>
        </p:txBody>
      </p:sp>
      <p:sp>
        <p:nvSpPr>
          <p:cNvPr id="8" name="TextBox 7"/>
          <p:cNvSpPr txBox="1"/>
          <p:nvPr/>
        </p:nvSpPr>
        <p:spPr>
          <a:xfrm>
            <a:off x="3429000" y="5943600"/>
            <a:ext cx="5029200" cy="369332"/>
          </a:xfrm>
          <a:prstGeom prst="rect">
            <a:avLst/>
          </a:prstGeom>
          <a:solidFill>
            <a:srgbClr val="FFFF00"/>
          </a:solidFill>
        </p:spPr>
        <p:txBody>
          <a:bodyPr wrap="square" rtlCol="0">
            <a:spAutoFit/>
          </a:bodyPr>
          <a:lstStyle/>
          <a:p>
            <a:r>
              <a:rPr lang="en-US" dirty="0"/>
              <a:t>Most efficient catalytic reaction known so far !!</a:t>
            </a:r>
            <a:endParaRPr lang="en-IN" dirty="0"/>
          </a:p>
        </p:txBody>
      </p:sp>
      <p:sp>
        <p:nvSpPr>
          <p:cNvPr id="9" name="TextBox 8"/>
          <p:cNvSpPr txBox="1"/>
          <p:nvPr/>
        </p:nvSpPr>
        <p:spPr>
          <a:xfrm>
            <a:off x="3429000" y="6488668"/>
            <a:ext cx="5029200" cy="369332"/>
          </a:xfrm>
          <a:prstGeom prst="rect">
            <a:avLst/>
          </a:prstGeom>
          <a:solidFill>
            <a:srgbClr val="00B0F0">
              <a:alpha val="57000"/>
            </a:srgbClr>
          </a:solidFill>
        </p:spPr>
        <p:txBody>
          <a:bodyPr wrap="square" rtlCol="0">
            <a:spAutoFit/>
          </a:bodyPr>
          <a:lstStyle/>
          <a:p>
            <a:pPr algn="ctr"/>
            <a:r>
              <a:rPr lang="en-US" dirty="0"/>
              <a:t>Reaction increases acidity in the tissues</a:t>
            </a:r>
            <a:endParaRPr lang="en-IN" dirty="0"/>
          </a:p>
        </p:txBody>
      </p:sp>
    </p:spTree>
    <p:extLst>
      <p:ext uri="{BB962C8B-B14F-4D97-AF65-F5344CB8AC3E}">
        <p14:creationId xmlns:p14="http://schemas.microsoft.com/office/powerpoint/2010/main" val="32478097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carbonic ahdr"/>
          <p:cNvPicPr>
            <a:picLocks noChangeAspect="1" noChangeArrowheads="1"/>
          </p:cNvPicPr>
          <p:nvPr/>
        </p:nvPicPr>
        <p:blipFill>
          <a:blip r:embed="rId2" cstate="print"/>
          <a:srcRect/>
          <a:stretch>
            <a:fillRect/>
          </a:stretch>
        </p:blipFill>
        <p:spPr bwMode="auto">
          <a:xfrm>
            <a:off x="3124200" y="1219201"/>
            <a:ext cx="2190750" cy="2085975"/>
          </a:xfrm>
          <a:prstGeom prst="rect">
            <a:avLst/>
          </a:prstGeom>
          <a:noFill/>
          <a:ln w="9525">
            <a:noFill/>
            <a:miter lim="800000"/>
            <a:headEnd/>
            <a:tailEnd/>
          </a:ln>
        </p:spPr>
      </p:pic>
      <p:pic>
        <p:nvPicPr>
          <p:cNvPr id="13315" name="Picture 5" descr="camech3"/>
          <p:cNvPicPr>
            <a:picLocks noChangeAspect="1" noChangeArrowheads="1"/>
          </p:cNvPicPr>
          <p:nvPr/>
        </p:nvPicPr>
        <p:blipFill>
          <a:blip r:embed="rId3" cstate="print"/>
          <a:srcRect/>
          <a:stretch>
            <a:fillRect/>
          </a:stretch>
        </p:blipFill>
        <p:spPr bwMode="auto">
          <a:xfrm>
            <a:off x="7391401" y="4933950"/>
            <a:ext cx="2924175" cy="1638300"/>
          </a:xfrm>
          <a:prstGeom prst="rect">
            <a:avLst/>
          </a:prstGeom>
          <a:noFill/>
          <a:ln w="9525">
            <a:noFill/>
            <a:miter lim="800000"/>
            <a:headEnd/>
            <a:tailEnd/>
          </a:ln>
        </p:spPr>
      </p:pic>
      <p:pic>
        <p:nvPicPr>
          <p:cNvPr id="13316" name="Picture 6" descr="camech2"/>
          <p:cNvPicPr>
            <a:picLocks noChangeAspect="1" noChangeArrowheads="1"/>
          </p:cNvPicPr>
          <p:nvPr/>
        </p:nvPicPr>
        <p:blipFill>
          <a:blip r:embed="rId4" cstate="print"/>
          <a:srcRect/>
          <a:stretch>
            <a:fillRect/>
          </a:stretch>
        </p:blipFill>
        <p:spPr bwMode="auto">
          <a:xfrm>
            <a:off x="8077200" y="3657600"/>
            <a:ext cx="1905000" cy="1022350"/>
          </a:xfrm>
          <a:prstGeom prst="rect">
            <a:avLst/>
          </a:prstGeom>
          <a:noFill/>
          <a:ln w="9525">
            <a:noFill/>
            <a:miter lim="800000"/>
            <a:headEnd/>
            <a:tailEnd/>
          </a:ln>
        </p:spPr>
      </p:pic>
      <p:pic>
        <p:nvPicPr>
          <p:cNvPr id="13317" name="Picture 7" descr="camech1"/>
          <p:cNvPicPr>
            <a:picLocks noChangeAspect="1" noChangeArrowheads="1"/>
          </p:cNvPicPr>
          <p:nvPr/>
        </p:nvPicPr>
        <p:blipFill>
          <a:blip r:embed="rId5" cstate="print"/>
          <a:srcRect/>
          <a:stretch>
            <a:fillRect/>
          </a:stretch>
        </p:blipFill>
        <p:spPr bwMode="auto">
          <a:xfrm>
            <a:off x="6858000" y="2590801"/>
            <a:ext cx="3657600" cy="849313"/>
          </a:xfrm>
          <a:prstGeom prst="rect">
            <a:avLst/>
          </a:prstGeom>
          <a:noFill/>
          <a:ln w="9525">
            <a:noFill/>
            <a:miter lim="800000"/>
            <a:headEnd/>
            <a:tailEnd/>
          </a:ln>
        </p:spPr>
      </p:pic>
      <p:pic>
        <p:nvPicPr>
          <p:cNvPr id="13318" name="Picture 8" descr="histidine3"/>
          <p:cNvPicPr>
            <a:picLocks noChangeAspect="1" noChangeArrowheads="1"/>
          </p:cNvPicPr>
          <p:nvPr/>
        </p:nvPicPr>
        <p:blipFill>
          <a:blip r:embed="rId6" cstate="print"/>
          <a:srcRect/>
          <a:stretch>
            <a:fillRect/>
          </a:stretch>
        </p:blipFill>
        <p:spPr bwMode="auto">
          <a:xfrm>
            <a:off x="7086600" y="1198564"/>
            <a:ext cx="3124200" cy="1087437"/>
          </a:xfrm>
          <a:prstGeom prst="rect">
            <a:avLst/>
          </a:prstGeom>
          <a:noFill/>
          <a:ln w="9525">
            <a:noFill/>
            <a:miter lim="800000"/>
            <a:headEnd/>
            <a:tailEnd/>
          </a:ln>
        </p:spPr>
      </p:pic>
      <p:sp>
        <p:nvSpPr>
          <p:cNvPr id="13319" name="Text Box 9"/>
          <p:cNvSpPr txBox="1">
            <a:spLocks noChangeArrowheads="1"/>
          </p:cNvSpPr>
          <p:nvPr/>
        </p:nvSpPr>
        <p:spPr bwMode="auto">
          <a:xfrm>
            <a:off x="4038600" y="304801"/>
            <a:ext cx="4648200" cy="366713"/>
          </a:xfrm>
          <a:prstGeom prst="rect">
            <a:avLst/>
          </a:prstGeom>
          <a:noFill/>
          <a:ln w="9525">
            <a:noFill/>
            <a:miter lim="800000"/>
            <a:headEnd/>
            <a:tailEnd/>
          </a:ln>
        </p:spPr>
        <p:txBody>
          <a:bodyPr>
            <a:spAutoFit/>
          </a:bodyPr>
          <a:lstStyle/>
          <a:p>
            <a:pPr>
              <a:spcBef>
                <a:spcPct val="50000"/>
              </a:spcBef>
            </a:pPr>
            <a:r>
              <a:rPr lang="en-US" b="1"/>
              <a:t>Metalloenzymes:    Carbonic Anhydrase</a:t>
            </a:r>
          </a:p>
        </p:txBody>
      </p:sp>
      <p:sp>
        <p:nvSpPr>
          <p:cNvPr id="13320" name="Text Box 10"/>
          <p:cNvSpPr txBox="1">
            <a:spLocks noChangeArrowheads="1"/>
          </p:cNvSpPr>
          <p:nvPr/>
        </p:nvSpPr>
        <p:spPr bwMode="auto">
          <a:xfrm>
            <a:off x="2438400" y="3886200"/>
            <a:ext cx="3886200" cy="2292350"/>
          </a:xfrm>
          <a:prstGeom prst="rect">
            <a:avLst/>
          </a:prstGeom>
          <a:noFill/>
          <a:ln w="9525">
            <a:noFill/>
            <a:miter lim="800000"/>
            <a:headEnd/>
            <a:tailEnd/>
          </a:ln>
        </p:spPr>
        <p:txBody>
          <a:bodyPr>
            <a:spAutoFit/>
          </a:bodyPr>
          <a:lstStyle/>
          <a:p>
            <a:pPr>
              <a:spcBef>
                <a:spcPct val="50000"/>
              </a:spcBef>
            </a:pPr>
            <a:r>
              <a:rPr lang="en-US"/>
              <a:t>Why Zinc?</a:t>
            </a:r>
          </a:p>
          <a:p>
            <a:pPr>
              <a:spcBef>
                <a:spcPct val="50000"/>
              </a:spcBef>
            </a:pPr>
            <a:r>
              <a:rPr lang="en-US"/>
              <a:t>A good Lewis Acid</a:t>
            </a:r>
          </a:p>
          <a:p>
            <a:pPr>
              <a:spcBef>
                <a:spcPct val="50000"/>
              </a:spcBef>
            </a:pPr>
            <a:r>
              <a:rPr lang="en-US"/>
              <a:t>Only one stable oxidation state</a:t>
            </a:r>
          </a:p>
          <a:p>
            <a:pPr>
              <a:spcBef>
                <a:spcPct val="50000"/>
              </a:spcBef>
            </a:pPr>
            <a:r>
              <a:rPr lang="en-US"/>
              <a:t>Complexes are labile than other divalent metals</a:t>
            </a:r>
          </a:p>
          <a:p>
            <a:pPr>
              <a:spcBef>
                <a:spcPct val="50000"/>
              </a:spcBef>
            </a:pPr>
            <a:r>
              <a:rPr lang="en-US"/>
              <a:t>Favors tetrahedral geometry</a:t>
            </a:r>
          </a:p>
        </p:txBody>
      </p:sp>
    </p:spTree>
    <p:extLst>
      <p:ext uri="{BB962C8B-B14F-4D97-AF65-F5344CB8AC3E}">
        <p14:creationId xmlns:p14="http://schemas.microsoft.com/office/powerpoint/2010/main" val="2875003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981200" y="723900"/>
            <a:ext cx="8382000" cy="5803900"/>
          </a:xfrm>
          <a:prstGeom prst="rect">
            <a:avLst/>
          </a:prstGeom>
          <a:noFill/>
          <a:ln w="9525">
            <a:noFill/>
            <a:miter lim="800000"/>
            <a:headEnd/>
            <a:tailEnd/>
          </a:ln>
        </p:spPr>
        <p:txBody>
          <a:bodyPr>
            <a:spAutoFit/>
          </a:bodyPr>
          <a:lstStyle/>
          <a:p>
            <a:pPr>
              <a:spcBef>
                <a:spcPct val="50000"/>
              </a:spcBef>
            </a:pPr>
            <a:r>
              <a:rPr lang="en-US" b="1" dirty="0"/>
              <a:t>1. Regulatory Action 		</a:t>
            </a:r>
            <a:r>
              <a:rPr lang="en-US" b="1" dirty="0">
                <a:solidFill>
                  <a:srgbClr val="CC0099"/>
                </a:solidFill>
              </a:rPr>
              <a:t>Sodium potassium channels and pump</a:t>
            </a:r>
          </a:p>
          <a:p>
            <a:pPr>
              <a:spcBef>
                <a:spcPct val="50000"/>
              </a:spcBef>
            </a:pPr>
            <a:r>
              <a:rPr lang="en-US" b="1" dirty="0"/>
              <a:t>	Na, K			</a:t>
            </a:r>
            <a:r>
              <a:rPr lang="en-US" sz="1600" b="1" i="1" dirty="0"/>
              <a:t>Nerve signals and impulses, action potential 					muscle contraction</a:t>
            </a:r>
          </a:p>
          <a:p>
            <a:pPr>
              <a:spcBef>
                <a:spcPct val="50000"/>
              </a:spcBef>
            </a:pPr>
            <a:r>
              <a:rPr lang="en-US" b="1" dirty="0"/>
              <a:t>2. Structural Role		</a:t>
            </a:r>
            <a:r>
              <a:rPr lang="en-US" b="1" dirty="0">
                <a:solidFill>
                  <a:srgbClr val="FF0000"/>
                </a:solidFill>
              </a:rPr>
              <a:t>Calcium in bones, teeth</a:t>
            </a:r>
          </a:p>
          <a:p>
            <a:pPr>
              <a:spcBef>
                <a:spcPct val="50000"/>
              </a:spcBef>
            </a:pPr>
            <a:r>
              <a:rPr lang="en-US" b="1" dirty="0">
                <a:solidFill>
                  <a:srgbClr val="000099"/>
                </a:solidFill>
              </a:rPr>
              <a:t>	Ca, Mg			</a:t>
            </a:r>
            <a:r>
              <a:rPr lang="en-US" sz="1600" b="1" i="1" dirty="0"/>
              <a:t>provide strength and rigidity</a:t>
            </a:r>
          </a:p>
          <a:p>
            <a:pPr>
              <a:spcBef>
                <a:spcPct val="50000"/>
              </a:spcBef>
            </a:pPr>
            <a:r>
              <a:rPr lang="en-US" b="1" dirty="0"/>
              <a:t>3. </a:t>
            </a:r>
            <a:r>
              <a:rPr lang="en-US" b="1" i="1" dirty="0">
                <a:solidFill>
                  <a:srgbClr val="3333CC"/>
                </a:solidFill>
              </a:rPr>
              <a:t>Electron transfer agents</a:t>
            </a:r>
            <a:r>
              <a:rPr lang="en-US" b="1" dirty="0"/>
              <a:t>	</a:t>
            </a:r>
            <a:r>
              <a:rPr lang="en-US" b="1" dirty="0" err="1">
                <a:solidFill>
                  <a:srgbClr val="009900"/>
                </a:solidFill>
              </a:rPr>
              <a:t>Cytochromes</a:t>
            </a:r>
            <a:r>
              <a:rPr lang="en-US" b="1" dirty="0">
                <a:solidFill>
                  <a:srgbClr val="009900"/>
                </a:solidFill>
              </a:rPr>
              <a:t>: </a:t>
            </a:r>
            <a:r>
              <a:rPr lang="en-US" b="1" dirty="0" err="1">
                <a:solidFill>
                  <a:srgbClr val="009900"/>
                </a:solidFill>
              </a:rPr>
              <a:t>redox</a:t>
            </a:r>
            <a:r>
              <a:rPr lang="en-US" b="1" dirty="0">
                <a:solidFill>
                  <a:srgbClr val="009900"/>
                </a:solidFill>
              </a:rPr>
              <a:t> intermediates</a:t>
            </a:r>
          </a:p>
          <a:p>
            <a:pPr>
              <a:spcBef>
                <a:spcPct val="50000"/>
              </a:spcBef>
            </a:pPr>
            <a:r>
              <a:rPr lang="en-US" b="1" dirty="0">
                <a:solidFill>
                  <a:srgbClr val="009900"/>
                </a:solidFill>
              </a:rPr>
              <a:t>	Fe</a:t>
            </a:r>
            <a:r>
              <a:rPr lang="en-US" b="1" baseline="30000" dirty="0">
                <a:solidFill>
                  <a:srgbClr val="009900"/>
                </a:solidFill>
              </a:rPr>
              <a:t>2+</a:t>
            </a:r>
            <a:r>
              <a:rPr lang="en-US" b="1" dirty="0">
                <a:solidFill>
                  <a:srgbClr val="009900"/>
                </a:solidFill>
              </a:rPr>
              <a:t>/Fe</a:t>
            </a:r>
            <a:r>
              <a:rPr lang="en-US" b="1" baseline="30000" dirty="0">
                <a:solidFill>
                  <a:srgbClr val="009900"/>
                </a:solidFill>
              </a:rPr>
              <a:t>3+</a:t>
            </a:r>
            <a:r>
              <a:rPr lang="en-US" b="1" dirty="0">
                <a:solidFill>
                  <a:srgbClr val="009900"/>
                </a:solidFill>
              </a:rPr>
              <a:t>		</a:t>
            </a:r>
            <a:r>
              <a:rPr lang="en-US" b="1" i="1" dirty="0"/>
              <a:t> </a:t>
            </a:r>
            <a:r>
              <a:rPr lang="en-US" sz="1600" b="1" i="1" dirty="0"/>
              <a:t>membrane-bound proteins that 					contain </a:t>
            </a:r>
            <a:r>
              <a:rPr lang="en-US" sz="1600" b="1" i="1" dirty="0" err="1"/>
              <a:t>heme</a:t>
            </a:r>
            <a:r>
              <a:rPr lang="en-US" sz="1600" b="1" i="1" dirty="0"/>
              <a:t> groups and carry out electron 				transport in </a:t>
            </a:r>
            <a:r>
              <a:rPr lang="en-US" sz="1600" b="1" i="1" dirty="0">
                <a:solidFill>
                  <a:srgbClr val="00B0F0"/>
                </a:solidFill>
              </a:rPr>
              <a:t>Oxidative </a:t>
            </a:r>
            <a:r>
              <a:rPr lang="en-US" sz="1600" b="1" i="1" dirty="0" err="1">
                <a:solidFill>
                  <a:srgbClr val="00B0F0"/>
                </a:solidFill>
              </a:rPr>
              <a:t>phosphorylation</a:t>
            </a:r>
            <a:r>
              <a:rPr lang="en-US" sz="1600" dirty="0">
                <a:solidFill>
                  <a:srgbClr val="00B0F0"/>
                </a:solidFill>
              </a:rPr>
              <a:t> </a:t>
            </a:r>
            <a:endParaRPr lang="en-US" sz="1600" b="1" i="1" dirty="0">
              <a:solidFill>
                <a:srgbClr val="00B0F0"/>
              </a:solidFill>
            </a:endParaRPr>
          </a:p>
          <a:p>
            <a:pPr>
              <a:spcBef>
                <a:spcPct val="50000"/>
              </a:spcBef>
            </a:pPr>
            <a:r>
              <a:rPr lang="en-US" b="1" dirty="0"/>
              <a:t>4. </a:t>
            </a:r>
            <a:r>
              <a:rPr lang="en-US" b="1" i="1" dirty="0" err="1">
                <a:solidFill>
                  <a:srgbClr val="3333CC"/>
                </a:solidFill>
              </a:rPr>
              <a:t>Metalloenzymes</a:t>
            </a:r>
            <a:r>
              <a:rPr lang="en-US" b="1" i="1" dirty="0">
                <a:solidFill>
                  <a:srgbClr val="3333CC"/>
                </a:solidFill>
              </a:rPr>
              <a:t> 	</a:t>
            </a:r>
            <a:r>
              <a:rPr lang="en-US" b="1" dirty="0"/>
              <a:t>	</a:t>
            </a:r>
            <a:r>
              <a:rPr lang="en-US" b="1" dirty="0">
                <a:solidFill>
                  <a:srgbClr val="FF9900"/>
                </a:solidFill>
              </a:rPr>
              <a:t>Carbonic </a:t>
            </a:r>
            <a:r>
              <a:rPr lang="en-US" b="1" dirty="0" err="1">
                <a:solidFill>
                  <a:srgbClr val="FF9900"/>
                </a:solidFill>
              </a:rPr>
              <a:t>anhydrase</a:t>
            </a:r>
            <a:r>
              <a:rPr lang="en-US" b="1" dirty="0">
                <a:solidFill>
                  <a:srgbClr val="FF9900"/>
                </a:solidFill>
              </a:rPr>
              <a:t>,    </a:t>
            </a:r>
            <a:r>
              <a:rPr lang="en-US" b="1" dirty="0" err="1">
                <a:solidFill>
                  <a:srgbClr val="FF9900"/>
                </a:solidFill>
              </a:rPr>
              <a:t>Carboxypeptidase</a:t>
            </a:r>
            <a:endParaRPr lang="en-US" b="1" dirty="0">
              <a:solidFill>
                <a:srgbClr val="FF9900"/>
              </a:solidFill>
            </a:endParaRPr>
          </a:p>
          <a:p>
            <a:pPr>
              <a:spcBef>
                <a:spcPct val="50000"/>
              </a:spcBef>
            </a:pPr>
            <a:r>
              <a:rPr lang="en-US" b="1" dirty="0">
                <a:solidFill>
                  <a:srgbClr val="FF9900"/>
                </a:solidFill>
              </a:rPr>
              <a:t>	Zn			</a:t>
            </a:r>
            <a:r>
              <a:rPr lang="en-US" sz="1600" b="1" i="1" dirty="0"/>
              <a:t>biocatalysts,  CO</a:t>
            </a:r>
            <a:r>
              <a:rPr lang="en-US" sz="1600" b="1" i="1" baseline="-25000" dirty="0"/>
              <a:t>2</a:t>
            </a:r>
            <a:r>
              <a:rPr lang="en-US" sz="1600" b="1" i="1" dirty="0"/>
              <a:t> to HCO</a:t>
            </a:r>
            <a:r>
              <a:rPr lang="en-US" sz="1600" b="1" i="1" baseline="-25000" dirty="0"/>
              <a:t>3</a:t>
            </a:r>
            <a:r>
              <a:rPr lang="en-US" sz="1600" b="1" i="1" baseline="30000" dirty="0">
                <a:sym typeface="Symbol" pitchFamily="18" charset="2"/>
              </a:rPr>
              <a:t></a:t>
            </a:r>
            <a:r>
              <a:rPr lang="en-US" sz="1600" b="1" i="1" dirty="0">
                <a:sym typeface="Symbol" pitchFamily="18" charset="2"/>
              </a:rPr>
              <a:t>,</a:t>
            </a:r>
            <a:r>
              <a:rPr lang="en-US" sz="1600" b="1" i="1" baseline="30000" dirty="0">
                <a:sym typeface="Symbol" pitchFamily="18" charset="2"/>
              </a:rPr>
              <a:t> </a:t>
            </a:r>
            <a:r>
              <a:rPr lang="en-US" sz="1600" b="1" i="1" dirty="0">
                <a:sym typeface="Symbol" pitchFamily="18" charset="2"/>
              </a:rPr>
              <a:t>protein digestion</a:t>
            </a:r>
          </a:p>
          <a:p>
            <a:pPr>
              <a:spcBef>
                <a:spcPct val="50000"/>
              </a:spcBef>
            </a:pPr>
            <a:r>
              <a:rPr lang="en-US" b="1" dirty="0"/>
              <a:t>5. </a:t>
            </a:r>
            <a:r>
              <a:rPr lang="en-US" b="1" i="1" dirty="0">
                <a:solidFill>
                  <a:srgbClr val="3333CC"/>
                </a:solidFill>
              </a:rPr>
              <a:t>Oxygen carriers and storage</a:t>
            </a:r>
            <a:r>
              <a:rPr lang="en-US" b="1" dirty="0"/>
              <a:t>	</a:t>
            </a:r>
            <a:r>
              <a:rPr lang="en-US" b="1" dirty="0">
                <a:solidFill>
                  <a:srgbClr val="6600CC"/>
                </a:solidFill>
              </a:rPr>
              <a:t>Hemoglobin, </a:t>
            </a:r>
            <a:r>
              <a:rPr lang="en-US" b="1" dirty="0" err="1">
                <a:solidFill>
                  <a:srgbClr val="6600CC"/>
                </a:solidFill>
              </a:rPr>
              <a:t>Myoglobin</a:t>
            </a:r>
            <a:r>
              <a:rPr lang="en-US" b="1" dirty="0">
                <a:solidFill>
                  <a:srgbClr val="6600CC"/>
                </a:solidFill>
              </a:rPr>
              <a:t>, </a:t>
            </a:r>
            <a:r>
              <a:rPr lang="en-US" b="1" dirty="0" err="1">
                <a:solidFill>
                  <a:srgbClr val="6600CC"/>
                </a:solidFill>
              </a:rPr>
              <a:t>Hemocyanin</a:t>
            </a:r>
            <a:endParaRPr lang="en-US" b="1" dirty="0">
              <a:solidFill>
                <a:srgbClr val="6600CC"/>
              </a:solidFill>
            </a:endParaRPr>
          </a:p>
          <a:p>
            <a:pPr>
              <a:lnSpc>
                <a:spcPct val="70000"/>
              </a:lnSpc>
              <a:spcBef>
                <a:spcPct val="50000"/>
              </a:spcBef>
            </a:pPr>
            <a:r>
              <a:rPr lang="en-US" b="1" dirty="0"/>
              <a:t>	</a:t>
            </a:r>
            <a:r>
              <a:rPr lang="en-US" b="1" dirty="0">
                <a:solidFill>
                  <a:srgbClr val="6600CC"/>
                </a:solidFill>
              </a:rPr>
              <a:t>Fe, Cu</a:t>
            </a:r>
            <a:r>
              <a:rPr lang="en-US" b="1" dirty="0"/>
              <a:t>			</a:t>
            </a:r>
            <a:r>
              <a:rPr lang="en-US" sz="1600" b="1" i="1" dirty="0"/>
              <a:t>18 times more energy from glucose  in 					presence of O</a:t>
            </a:r>
            <a:r>
              <a:rPr lang="en-US" sz="1600" b="1" i="1" baseline="-25000" dirty="0"/>
              <a:t>2</a:t>
            </a:r>
            <a:r>
              <a:rPr lang="en-US" b="1" dirty="0"/>
              <a:t> </a:t>
            </a:r>
          </a:p>
          <a:p>
            <a:pPr>
              <a:lnSpc>
                <a:spcPct val="70000"/>
              </a:lnSpc>
              <a:spcBef>
                <a:spcPct val="50000"/>
              </a:spcBef>
            </a:pPr>
            <a:endParaRPr lang="en-US" b="1" dirty="0"/>
          </a:p>
          <a:p>
            <a:r>
              <a:rPr lang="en-US" b="1" dirty="0"/>
              <a:t>6. </a:t>
            </a:r>
            <a:r>
              <a:rPr lang="en-US" b="1" dirty="0" err="1"/>
              <a:t>Metallo</a:t>
            </a:r>
            <a:r>
              <a:rPr lang="en-US" b="1" dirty="0"/>
              <a:t> coenzymes		</a:t>
            </a:r>
            <a:r>
              <a:rPr lang="en-US" b="1" dirty="0">
                <a:solidFill>
                  <a:srgbClr val="FF0066"/>
                </a:solidFill>
              </a:rPr>
              <a:t>Vitamin B 12</a:t>
            </a:r>
          </a:p>
          <a:p>
            <a:r>
              <a:rPr lang="en-US" b="1" dirty="0">
                <a:solidFill>
                  <a:srgbClr val="FF0066"/>
                </a:solidFill>
              </a:rPr>
              <a:t>	Co			</a:t>
            </a:r>
            <a:r>
              <a:rPr lang="en-US" b="1" i="1" dirty="0" err="1"/>
              <a:t>biomethylation</a:t>
            </a:r>
            <a:endParaRPr lang="en-US" b="1" dirty="0"/>
          </a:p>
        </p:txBody>
      </p:sp>
      <p:sp>
        <p:nvSpPr>
          <p:cNvPr id="6147" name="Text Box 3"/>
          <p:cNvSpPr txBox="1">
            <a:spLocks noChangeArrowheads="1"/>
          </p:cNvSpPr>
          <p:nvPr/>
        </p:nvSpPr>
        <p:spPr bwMode="auto">
          <a:xfrm>
            <a:off x="3124200" y="304801"/>
            <a:ext cx="5562600" cy="366713"/>
          </a:xfrm>
          <a:prstGeom prst="rect">
            <a:avLst/>
          </a:prstGeom>
          <a:solidFill>
            <a:srgbClr val="00FF00"/>
          </a:solidFill>
          <a:ln w="9525">
            <a:noFill/>
            <a:miter lim="800000"/>
            <a:headEnd/>
            <a:tailEnd/>
          </a:ln>
        </p:spPr>
        <p:txBody>
          <a:bodyPr>
            <a:spAutoFit/>
          </a:bodyPr>
          <a:lstStyle/>
          <a:p>
            <a:pPr>
              <a:spcBef>
                <a:spcPct val="50000"/>
              </a:spcBef>
            </a:pPr>
            <a:r>
              <a:rPr lang="en-US" b="1"/>
              <a:t>Important roles </a:t>
            </a:r>
            <a:r>
              <a:rPr lang="en-US" b="1" i="1"/>
              <a:t>metals</a:t>
            </a:r>
            <a:r>
              <a:rPr lang="en-US" b="1"/>
              <a:t> play in biochemistry</a:t>
            </a:r>
          </a:p>
        </p:txBody>
      </p:sp>
    </p:spTree>
    <p:extLst>
      <p:ext uri="{BB962C8B-B14F-4D97-AF65-F5344CB8AC3E}">
        <p14:creationId xmlns:p14="http://schemas.microsoft.com/office/powerpoint/2010/main" val="39422766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carboxy peptid activ"/>
          <p:cNvPicPr>
            <a:picLocks noChangeAspect="1" noChangeArrowheads="1"/>
          </p:cNvPicPr>
          <p:nvPr/>
        </p:nvPicPr>
        <p:blipFill>
          <a:blip r:embed="rId2" cstate="print"/>
          <a:srcRect/>
          <a:stretch>
            <a:fillRect/>
          </a:stretch>
        </p:blipFill>
        <p:spPr bwMode="auto">
          <a:xfrm>
            <a:off x="2133600" y="1828801"/>
            <a:ext cx="7848600" cy="3152775"/>
          </a:xfrm>
          <a:prstGeom prst="rect">
            <a:avLst/>
          </a:prstGeom>
          <a:noFill/>
          <a:ln w="9525">
            <a:noFill/>
            <a:miter lim="800000"/>
            <a:headEnd/>
            <a:tailEnd/>
          </a:ln>
        </p:spPr>
      </p:pic>
      <p:sp>
        <p:nvSpPr>
          <p:cNvPr id="14339" name="Text Box 6"/>
          <p:cNvSpPr txBox="1">
            <a:spLocks noChangeArrowheads="1"/>
          </p:cNvSpPr>
          <p:nvPr/>
        </p:nvSpPr>
        <p:spPr bwMode="auto">
          <a:xfrm>
            <a:off x="7086600" y="6248400"/>
            <a:ext cx="3276600" cy="304800"/>
          </a:xfrm>
          <a:prstGeom prst="rect">
            <a:avLst/>
          </a:prstGeom>
          <a:noFill/>
          <a:ln w="9525">
            <a:noFill/>
            <a:miter lim="800000"/>
            <a:headEnd/>
            <a:tailEnd/>
          </a:ln>
        </p:spPr>
        <p:txBody>
          <a:bodyPr>
            <a:spAutoFit/>
          </a:bodyPr>
          <a:lstStyle/>
          <a:p>
            <a:pPr>
              <a:spcBef>
                <a:spcPct val="50000"/>
              </a:spcBef>
            </a:pPr>
            <a:r>
              <a:rPr lang="en-US" sz="1400"/>
              <a:t>Watch Youtube video carboanhydrase</a:t>
            </a:r>
          </a:p>
        </p:txBody>
      </p:sp>
      <p:sp>
        <p:nvSpPr>
          <p:cNvPr id="14340" name="Text Box 7"/>
          <p:cNvSpPr txBox="1">
            <a:spLocks noChangeArrowheads="1"/>
          </p:cNvSpPr>
          <p:nvPr/>
        </p:nvSpPr>
        <p:spPr bwMode="auto">
          <a:xfrm>
            <a:off x="2362200" y="685800"/>
            <a:ext cx="7391400" cy="915988"/>
          </a:xfrm>
          <a:prstGeom prst="rect">
            <a:avLst/>
          </a:prstGeom>
          <a:noFill/>
          <a:ln w="9525">
            <a:noFill/>
            <a:miter lim="800000"/>
            <a:headEnd/>
            <a:tailEnd/>
          </a:ln>
        </p:spPr>
        <p:txBody>
          <a:bodyPr>
            <a:spAutoFit/>
          </a:bodyPr>
          <a:lstStyle/>
          <a:p>
            <a:pPr>
              <a:spcBef>
                <a:spcPct val="50000"/>
              </a:spcBef>
            </a:pPr>
            <a:r>
              <a:rPr lang="en-US"/>
              <a:t>The active site also contains specificity pocket for carbon dioxide, bringing it close to the hydroxide group. This allows the electron rich hydroxide to attack the carbon dioxide, forming bicarbonate </a:t>
            </a:r>
          </a:p>
        </p:txBody>
      </p:sp>
      <p:sp>
        <p:nvSpPr>
          <p:cNvPr id="14341" name="Text Box 8"/>
          <p:cNvSpPr txBox="1">
            <a:spLocks noChangeArrowheads="1"/>
          </p:cNvSpPr>
          <p:nvPr/>
        </p:nvSpPr>
        <p:spPr bwMode="auto">
          <a:xfrm>
            <a:off x="2514600" y="5181601"/>
            <a:ext cx="7620000" cy="1190625"/>
          </a:xfrm>
          <a:prstGeom prst="rect">
            <a:avLst/>
          </a:prstGeom>
          <a:noFill/>
          <a:ln w="9525">
            <a:noFill/>
            <a:miter lim="800000"/>
            <a:headEnd/>
            <a:tailEnd/>
          </a:ln>
        </p:spPr>
        <p:txBody>
          <a:bodyPr>
            <a:spAutoFit/>
          </a:bodyPr>
          <a:lstStyle/>
          <a:p>
            <a:pPr>
              <a:spcBef>
                <a:spcPct val="50000"/>
              </a:spcBef>
            </a:pPr>
            <a:r>
              <a:rPr lang="en-US"/>
              <a:t>Carbonic anhydrase increases acidity in the vicinity..With enough carbonic anhydrase enzymes present, therefore, carbon dioxide can cause a decrease in the pH of the solution due to all the protons produced from its reaction with water. </a:t>
            </a:r>
          </a:p>
        </p:txBody>
      </p:sp>
    </p:spTree>
    <p:extLst>
      <p:ext uri="{BB962C8B-B14F-4D97-AF65-F5344CB8AC3E}">
        <p14:creationId xmlns:p14="http://schemas.microsoft.com/office/powerpoint/2010/main" val="5370358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429000" y="228601"/>
            <a:ext cx="6096000" cy="366713"/>
          </a:xfrm>
          <a:prstGeom prst="rect">
            <a:avLst/>
          </a:prstGeom>
          <a:solidFill>
            <a:srgbClr val="00FF00"/>
          </a:solidFill>
          <a:ln w="9525">
            <a:noFill/>
            <a:miter lim="800000"/>
            <a:headEnd/>
            <a:tailEnd/>
          </a:ln>
        </p:spPr>
        <p:txBody>
          <a:bodyPr>
            <a:spAutoFit/>
          </a:bodyPr>
          <a:lstStyle/>
          <a:p>
            <a:pPr>
              <a:spcBef>
                <a:spcPct val="50000"/>
              </a:spcBef>
            </a:pPr>
            <a:r>
              <a:rPr lang="en-US" b="1"/>
              <a:t>Dioxygen storage in the tissues:  Myoglobin</a:t>
            </a:r>
          </a:p>
        </p:txBody>
      </p:sp>
      <p:pic>
        <p:nvPicPr>
          <p:cNvPr id="15363" name="Picture 6" descr="myo"/>
          <p:cNvPicPr>
            <a:picLocks noChangeAspect="1" noChangeArrowheads="1"/>
          </p:cNvPicPr>
          <p:nvPr/>
        </p:nvPicPr>
        <p:blipFill>
          <a:blip r:embed="rId2" cstate="print"/>
          <a:srcRect/>
          <a:stretch>
            <a:fillRect/>
          </a:stretch>
        </p:blipFill>
        <p:spPr bwMode="auto">
          <a:xfrm>
            <a:off x="1524000" y="957262"/>
            <a:ext cx="5943600" cy="5900738"/>
          </a:xfrm>
          <a:prstGeom prst="rect">
            <a:avLst/>
          </a:prstGeom>
          <a:noFill/>
          <a:ln w="9525">
            <a:noFill/>
            <a:miter lim="800000"/>
            <a:headEnd/>
            <a:tailEnd/>
          </a:ln>
        </p:spPr>
      </p:pic>
      <p:pic>
        <p:nvPicPr>
          <p:cNvPr id="15364" name="Picture 8"/>
          <p:cNvPicPr>
            <a:picLocks noChangeAspect="1" noChangeArrowheads="1"/>
          </p:cNvPicPr>
          <p:nvPr/>
        </p:nvPicPr>
        <p:blipFill>
          <a:blip r:embed="rId3" cstate="print"/>
          <a:srcRect t="32353"/>
          <a:stretch>
            <a:fillRect/>
          </a:stretch>
        </p:blipFill>
        <p:spPr bwMode="auto">
          <a:xfrm>
            <a:off x="7924800" y="4191000"/>
            <a:ext cx="2438400" cy="2425700"/>
          </a:xfrm>
          <a:prstGeom prst="rect">
            <a:avLst/>
          </a:prstGeom>
          <a:noFill/>
          <a:ln w="9525">
            <a:noFill/>
            <a:miter lim="800000"/>
            <a:headEnd/>
            <a:tailEnd/>
          </a:ln>
        </p:spPr>
      </p:pic>
      <p:sp>
        <p:nvSpPr>
          <p:cNvPr id="15365" name="Text Box 11"/>
          <p:cNvSpPr txBox="1">
            <a:spLocks noChangeArrowheads="1"/>
          </p:cNvSpPr>
          <p:nvPr/>
        </p:nvSpPr>
        <p:spPr bwMode="auto">
          <a:xfrm>
            <a:off x="6934200" y="762000"/>
            <a:ext cx="3581400" cy="1477328"/>
          </a:xfrm>
          <a:prstGeom prst="rect">
            <a:avLst/>
          </a:prstGeom>
          <a:noFill/>
          <a:ln w="9525">
            <a:noFill/>
            <a:miter lim="800000"/>
            <a:headEnd/>
            <a:tailEnd/>
          </a:ln>
        </p:spPr>
        <p:txBody>
          <a:bodyPr wrap="square">
            <a:spAutoFit/>
          </a:bodyPr>
          <a:lstStyle/>
          <a:p>
            <a:pPr>
              <a:spcBef>
                <a:spcPct val="50000"/>
              </a:spcBef>
            </a:pPr>
            <a:r>
              <a:rPr lang="en-US" dirty="0"/>
              <a:t> Eight </a:t>
            </a:r>
            <a:r>
              <a:rPr lang="en-US" dirty="0">
                <a:sym typeface="Symbol" pitchFamily="18" charset="2"/>
              </a:rPr>
              <a:t> helixes (~75%), </a:t>
            </a:r>
          </a:p>
          <a:p>
            <a:pPr>
              <a:spcBef>
                <a:spcPct val="50000"/>
              </a:spcBef>
            </a:pPr>
            <a:r>
              <a:rPr lang="en-US" dirty="0">
                <a:sym typeface="Symbol" pitchFamily="18" charset="2"/>
              </a:rPr>
              <a:t>M. Wt. ~17,000 </a:t>
            </a:r>
          </a:p>
          <a:p>
            <a:pPr>
              <a:spcBef>
                <a:spcPct val="50000"/>
              </a:spcBef>
            </a:pPr>
            <a:r>
              <a:rPr lang="en-US" dirty="0">
                <a:sym typeface="Symbol" pitchFamily="18" charset="2"/>
              </a:rPr>
              <a:t>153 amino acid units Single </a:t>
            </a:r>
            <a:r>
              <a:rPr lang="en-US" dirty="0" err="1">
                <a:sym typeface="Symbol" pitchFamily="18" charset="2"/>
              </a:rPr>
              <a:t>heme</a:t>
            </a:r>
            <a:r>
              <a:rPr lang="en-US" dirty="0">
                <a:sym typeface="Symbol" pitchFamily="18" charset="2"/>
              </a:rPr>
              <a:t> unit </a:t>
            </a:r>
            <a:r>
              <a:rPr lang="en-US" dirty="0" err="1">
                <a:sym typeface="Symbol" pitchFamily="18" charset="2"/>
              </a:rPr>
              <a:t>pentacoordinated</a:t>
            </a:r>
            <a:r>
              <a:rPr lang="en-US" dirty="0">
                <a:sym typeface="Symbol" pitchFamily="18" charset="2"/>
              </a:rPr>
              <a:t> (</a:t>
            </a:r>
            <a:r>
              <a:rPr lang="en-US" dirty="0" err="1">
                <a:sym typeface="Symbol" pitchFamily="18" charset="2"/>
              </a:rPr>
              <a:t>deoxy</a:t>
            </a:r>
            <a:r>
              <a:rPr lang="en-US" dirty="0">
                <a:sym typeface="Symbol" pitchFamily="18" charset="2"/>
              </a:rPr>
              <a:t>)</a:t>
            </a:r>
          </a:p>
        </p:txBody>
      </p:sp>
      <p:sp>
        <p:nvSpPr>
          <p:cNvPr id="7" name="TextBox 6"/>
          <p:cNvSpPr txBox="1"/>
          <p:nvPr/>
        </p:nvSpPr>
        <p:spPr>
          <a:xfrm>
            <a:off x="2133600" y="381001"/>
            <a:ext cx="1066800" cy="646331"/>
          </a:xfrm>
          <a:prstGeom prst="rect">
            <a:avLst/>
          </a:prstGeom>
          <a:noFill/>
        </p:spPr>
        <p:txBody>
          <a:bodyPr wrap="square" rtlCol="0">
            <a:spAutoFit/>
          </a:bodyPr>
          <a:lstStyle/>
          <a:p>
            <a:r>
              <a:rPr lang="en-US" dirty="0"/>
              <a:t>Proximal </a:t>
            </a:r>
            <a:r>
              <a:rPr lang="en-US" dirty="0" err="1"/>
              <a:t>histidine</a:t>
            </a:r>
            <a:endParaRPr lang="en-US" dirty="0"/>
          </a:p>
        </p:txBody>
      </p:sp>
      <p:sp>
        <p:nvSpPr>
          <p:cNvPr id="8" name="TextBox 7"/>
          <p:cNvSpPr txBox="1"/>
          <p:nvPr/>
        </p:nvSpPr>
        <p:spPr>
          <a:xfrm>
            <a:off x="7543800" y="2819401"/>
            <a:ext cx="1066800" cy="646331"/>
          </a:xfrm>
          <a:prstGeom prst="rect">
            <a:avLst/>
          </a:prstGeom>
          <a:noFill/>
        </p:spPr>
        <p:txBody>
          <a:bodyPr wrap="square" rtlCol="0">
            <a:spAutoFit/>
          </a:bodyPr>
          <a:lstStyle/>
          <a:p>
            <a:r>
              <a:rPr lang="en-US" dirty="0"/>
              <a:t>Distal </a:t>
            </a:r>
            <a:r>
              <a:rPr lang="en-US" dirty="0" err="1"/>
              <a:t>histidine</a:t>
            </a:r>
            <a:endParaRPr lang="en-US" dirty="0"/>
          </a:p>
        </p:txBody>
      </p:sp>
      <p:cxnSp>
        <p:nvCxnSpPr>
          <p:cNvPr id="10" name="Straight Arrow Connector 9"/>
          <p:cNvCxnSpPr/>
          <p:nvPr/>
        </p:nvCxnSpPr>
        <p:spPr>
          <a:xfrm rot="16200000" flipH="1">
            <a:off x="2743200" y="1066800"/>
            <a:ext cx="1752600" cy="11430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flipV="1">
            <a:off x="5638800" y="2819400"/>
            <a:ext cx="1828800" cy="7620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7668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5"/>
          <p:cNvGraphicFramePr>
            <a:graphicFrameLocks noChangeAspect="1"/>
          </p:cNvGraphicFramePr>
          <p:nvPr/>
        </p:nvGraphicFramePr>
        <p:xfrm>
          <a:off x="1752600" y="990600"/>
          <a:ext cx="8686800" cy="3729038"/>
        </p:xfrm>
        <a:graphic>
          <a:graphicData uri="http://schemas.openxmlformats.org/presentationml/2006/ole">
            <mc:AlternateContent xmlns:mc="http://schemas.openxmlformats.org/markup-compatibility/2006">
              <mc:Choice xmlns:v="urn:schemas-microsoft-com:vml" Requires="v">
                <p:oleObj spid="_x0000_s6147" name="CS ChemDraw Drawing" r:id="rId3" imgW="8208000" imgH="3528000" progId="ChemDraw.Document.6.0">
                  <p:embed/>
                </p:oleObj>
              </mc:Choice>
              <mc:Fallback>
                <p:oleObj name="CS ChemDraw Drawing" r:id="rId3" imgW="8208000" imgH="352800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990600"/>
                        <a:ext cx="8686800" cy="372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5" name="Text Box 6"/>
          <p:cNvSpPr txBox="1">
            <a:spLocks noChangeArrowheads="1"/>
          </p:cNvSpPr>
          <p:nvPr/>
        </p:nvSpPr>
        <p:spPr bwMode="auto">
          <a:xfrm>
            <a:off x="2362200" y="457201"/>
            <a:ext cx="7391400" cy="366713"/>
          </a:xfrm>
          <a:prstGeom prst="rect">
            <a:avLst/>
          </a:prstGeom>
          <a:solidFill>
            <a:srgbClr val="00FF00"/>
          </a:solidFill>
          <a:ln w="9525">
            <a:noFill/>
            <a:miter lim="800000"/>
            <a:headEnd/>
            <a:tailEnd/>
          </a:ln>
        </p:spPr>
        <p:txBody>
          <a:bodyPr>
            <a:spAutoFit/>
          </a:bodyPr>
          <a:lstStyle/>
          <a:p>
            <a:pPr algn="ctr">
              <a:spcBef>
                <a:spcPct val="50000"/>
              </a:spcBef>
            </a:pPr>
            <a:r>
              <a:rPr lang="en-US" b="1"/>
              <a:t>Changes at the active site during oxygenation of Myoglobin</a:t>
            </a:r>
          </a:p>
        </p:txBody>
      </p:sp>
      <p:sp>
        <p:nvSpPr>
          <p:cNvPr id="3076" name="Text Box 7"/>
          <p:cNvSpPr txBox="1">
            <a:spLocks noChangeArrowheads="1"/>
          </p:cNvSpPr>
          <p:nvPr/>
        </p:nvSpPr>
        <p:spPr bwMode="auto">
          <a:xfrm>
            <a:off x="1905000" y="5334001"/>
            <a:ext cx="8229600" cy="1497013"/>
          </a:xfrm>
          <a:prstGeom prst="rect">
            <a:avLst/>
          </a:prstGeom>
          <a:noFill/>
          <a:ln w="9525">
            <a:noFill/>
            <a:miter lim="800000"/>
            <a:headEnd/>
            <a:tailEnd/>
          </a:ln>
        </p:spPr>
        <p:txBody>
          <a:bodyPr>
            <a:spAutoFit/>
          </a:bodyPr>
          <a:lstStyle/>
          <a:p>
            <a:pPr algn="ctr">
              <a:spcBef>
                <a:spcPct val="50000"/>
              </a:spcBef>
            </a:pPr>
            <a:r>
              <a:rPr lang="en-US" b="1"/>
              <a:t>Role of distal histidine: </a:t>
            </a:r>
            <a:r>
              <a:rPr lang="en-US" b="1">
                <a:solidFill>
                  <a:srgbClr val="CC0000"/>
                </a:solidFill>
              </a:rPr>
              <a:t>Makes O</a:t>
            </a:r>
            <a:r>
              <a:rPr lang="en-US" b="1" baseline="-25000">
                <a:solidFill>
                  <a:srgbClr val="CC0000"/>
                </a:solidFill>
              </a:rPr>
              <a:t>2</a:t>
            </a:r>
            <a:r>
              <a:rPr lang="en-US" b="1">
                <a:solidFill>
                  <a:srgbClr val="CC0000"/>
                </a:solidFill>
              </a:rPr>
              <a:t> to bind in a bent fashion and makes it difficult for CO to bind in a linear fashion</a:t>
            </a:r>
            <a:r>
              <a:rPr lang="en-US" b="1"/>
              <a:t>.</a:t>
            </a:r>
          </a:p>
          <a:p>
            <a:pPr algn="just">
              <a:spcBef>
                <a:spcPct val="50000"/>
              </a:spcBef>
            </a:pPr>
            <a:r>
              <a:rPr lang="en-US" sz="1600"/>
              <a:t>An isolated heme binds CO 25000 times as strongly as O</a:t>
            </a:r>
            <a:r>
              <a:rPr lang="en-US" sz="1600" baseline="-25000"/>
              <a:t>2</a:t>
            </a:r>
            <a:r>
              <a:rPr lang="en-US" sz="1600"/>
              <a:t> in solution. In the living system binding affinity for oxygen is reduced considerably. For CO to bind strongly, it  has to bind linearly which is made difficult by distal histidine</a:t>
            </a:r>
          </a:p>
        </p:txBody>
      </p:sp>
    </p:spTree>
    <p:extLst>
      <p:ext uri="{BB962C8B-B14F-4D97-AF65-F5344CB8AC3E}">
        <p14:creationId xmlns:p14="http://schemas.microsoft.com/office/powerpoint/2010/main" val="9423108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4"/>
          <p:cNvSpPr txBox="1">
            <a:spLocks noChangeArrowheads="1"/>
          </p:cNvSpPr>
          <p:nvPr/>
        </p:nvSpPr>
        <p:spPr bwMode="auto">
          <a:xfrm>
            <a:off x="2438400" y="533401"/>
            <a:ext cx="7467600" cy="366713"/>
          </a:xfrm>
          <a:prstGeom prst="rect">
            <a:avLst/>
          </a:prstGeom>
          <a:solidFill>
            <a:srgbClr val="00FF00"/>
          </a:solidFill>
          <a:ln w="9525">
            <a:noFill/>
            <a:miter lim="800000"/>
            <a:headEnd/>
            <a:tailEnd/>
          </a:ln>
        </p:spPr>
        <p:txBody>
          <a:bodyPr>
            <a:spAutoFit/>
          </a:bodyPr>
          <a:lstStyle/>
          <a:p>
            <a:pPr algn="ctr">
              <a:spcBef>
                <a:spcPct val="50000"/>
              </a:spcBef>
            </a:pPr>
            <a:r>
              <a:rPr lang="en-US" b="1"/>
              <a:t>Oxymyoglobin and oxyhemoglobin:  Evidence for  Fe</a:t>
            </a:r>
            <a:r>
              <a:rPr lang="en-US" b="1" baseline="30000"/>
              <a:t>3+ </a:t>
            </a:r>
            <a:r>
              <a:rPr lang="en-US" b="1"/>
              <a:t> O</a:t>
            </a:r>
            <a:r>
              <a:rPr lang="en-US" b="1" baseline="-25000"/>
              <a:t>2</a:t>
            </a:r>
            <a:r>
              <a:rPr lang="en-US" b="1">
                <a:sym typeface="Symbol" pitchFamily="18" charset="2"/>
              </a:rPr>
              <a:t></a:t>
            </a:r>
            <a:r>
              <a:rPr lang="en-US" b="1"/>
              <a:t> </a:t>
            </a:r>
          </a:p>
        </p:txBody>
      </p:sp>
      <p:graphicFrame>
        <p:nvGraphicFramePr>
          <p:cNvPr id="4098" name="Object 5"/>
          <p:cNvGraphicFramePr>
            <a:graphicFrameLocks noChangeAspect="1"/>
          </p:cNvGraphicFramePr>
          <p:nvPr/>
        </p:nvGraphicFramePr>
        <p:xfrm>
          <a:off x="2073275" y="1447800"/>
          <a:ext cx="3132138" cy="4419600"/>
        </p:xfrm>
        <a:graphic>
          <a:graphicData uri="http://schemas.openxmlformats.org/presentationml/2006/ole">
            <mc:AlternateContent xmlns:mc="http://schemas.openxmlformats.org/markup-compatibility/2006">
              <mc:Choice xmlns:v="urn:schemas-microsoft-com:vml" Requires="v">
                <p:oleObj spid="_x0000_s7171" name="CS ChemDraw Drawing" r:id="rId3" imgW="2691000" imgH="3797280" progId="ChemDraw.Document.6.0">
                  <p:embed/>
                </p:oleObj>
              </mc:Choice>
              <mc:Fallback>
                <p:oleObj name="CS ChemDraw Drawing" r:id="rId3" imgW="2691000" imgH="379728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3275" y="1447800"/>
                        <a:ext cx="3132138"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0" name="Text Box 6"/>
          <p:cNvSpPr txBox="1">
            <a:spLocks noChangeArrowheads="1"/>
          </p:cNvSpPr>
          <p:nvPr/>
        </p:nvSpPr>
        <p:spPr bwMode="auto">
          <a:xfrm>
            <a:off x="5943600" y="1219201"/>
            <a:ext cx="4343400" cy="1069975"/>
          </a:xfrm>
          <a:prstGeom prst="rect">
            <a:avLst/>
          </a:prstGeom>
          <a:noFill/>
          <a:ln w="9525">
            <a:noFill/>
            <a:miter lim="800000"/>
            <a:headEnd/>
            <a:tailEnd/>
          </a:ln>
        </p:spPr>
        <p:txBody>
          <a:bodyPr>
            <a:spAutoFit/>
          </a:bodyPr>
          <a:lstStyle/>
          <a:p>
            <a:r>
              <a:rPr lang="en-US" sz="1600">
                <a:sym typeface="Symbol" pitchFamily="18" charset="2"/>
              </a:rPr>
              <a:t></a:t>
            </a:r>
            <a:r>
              <a:rPr lang="en-US" sz="1600"/>
              <a:t> </a:t>
            </a:r>
            <a:r>
              <a:rPr lang="en-US" sz="1600" baseline="-25000"/>
              <a:t>O-O</a:t>
            </a:r>
            <a:r>
              <a:rPr lang="en-US" sz="1600"/>
              <a:t>   of  oxyhemoglobin,  1107 cm</a:t>
            </a:r>
            <a:r>
              <a:rPr lang="en-US" sz="1600" baseline="30000"/>
              <a:t>-1</a:t>
            </a:r>
            <a:r>
              <a:rPr lang="en-US" sz="1600"/>
              <a:t> </a:t>
            </a:r>
          </a:p>
          <a:p>
            <a:r>
              <a:rPr lang="en-US" sz="1600"/>
              <a:t>is closer to the </a:t>
            </a:r>
            <a:endParaRPr lang="en-US" sz="1600">
              <a:sym typeface="Symbol" pitchFamily="18" charset="2"/>
            </a:endParaRPr>
          </a:p>
          <a:p>
            <a:r>
              <a:rPr lang="en-US" sz="1600">
                <a:sym typeface="Symbol" pitchFamily="18" charset="2"/>
              </a:rPr>
              <a:t></a:t>
            </a:r>
            <a:r>
              <a:rPr lang="en-US" sz="1600"/>
              <a:t> </a:t>
            </a:r>
            <a:r>
              <a:rPr lang="en-US" sz="1600" baseline="-25000"/>
              <a:t>O-O</a:t>
            </a:r>
            <a:r>
              <a:rPr lang="en-US" sz="1600"/>
              <a:t>   O</a:t>
            </a:r>
            <a:r>
              <a:rPr lang="en-US" sz="1600" baseline="-25000"/>
              <a:t>2</a:t>
            </a:r>
            <a:r>
              <a:rPr lang="en-US" sz="1600" baseline="30000">
                <a:sym typeface="Symbol" pitchFamily="18" charset="2"/>
              </a:rPr>
              <a:t></a:t>
            </a:r>
            <a:r>
              <a:rPr lang="en-US" sz="1600"/>
              <a:t> value of 1145 cm</a:t>
            </a:r>
            <a:r>
              <a:rPr lang="en-US" sz="1600" baseline="30000"/>
              <a:t>-1     </a:t>
            </a:r>
            <a:r>
              <a:rPr lang="en-US" sz="1600"/>
              <a:t>than</a:t>
            </a:r>
            <a:endParaRPr lang="en-US" sz="1600">
              <a:sym typeface="Symbol" pitchFamily="18" charset="2"/>
            </a:endParaRPr>
          </a:p>
          <a:p>
            <a:r>
              <a:rPr lang="en-US" sz="1600">
                <a:sym typeface="Symbol" pitchFamily="18" charset="2"/>
              </a:rPr>
              <a:t></a:t>
            </a:r>
            <a:r>
              <a:rPr lang="pt-BR" sz="1600"/>
              <a:t> </a:t>
            </a:r>
            <a:r>
              <a:rPr lang="pt-BR" sz="1600" baseline="-25000"/>
              <a:t>O-O</a:t>
            </a:r>
            <a:r>
              <a:rPr lang="pt-BR" sz="1600"/>
              <a:t>   O</a:t>
            </a:r>
            <a:r>
              <a:rPr lang="pt-BR" sz="1600" baseline="-25000"/>
              <a:t>2</a:t>
            </a:r>
            <a:r>
              <a:rPr lang="pt-BR" sz="1600"/>
              <a:t> value of 1550 cm</a:t>
            </a:r>
            <a:r>
              <a:rPr lang="pt-BR" sz="1600" baseline="30000"/>
              <a:t>-1</a:t>
            </a:r>
            <a:endParaRPr lang="en-US"/>
          </a:p>
        </p:txBody>
      </p:sp>
      <p:sp>
        <p:nvSpPr>
          <p:cNvPr id="4101" name="Text Box 7"/>
          <p:cNvSpPr txBox="1">
            <a:spLocks noChangeArrowheads="1"/>
          </p:cNvSpPr>
          <p:nvPr/>
        </p:nvSpPr>
        <p:spPr bwMode="auto">
          <a:xfrm>
            <a:off x="5867400" y="3505200"/>
            <a:ext cx="4191000" cy="1569660"/>
          </a:xfrm>
          <a:prstGeom prst="rect">
            <a:avLst/>
          </a:prstGeom>
          <a:noFill/>
          <a:ln w="9525">
            <a:noFill/>
            <a:miter lim="800000"/>
            <a:headEnd/>
            <a:tailEnd/>
          </a:ln>
        </p:spPr>
        <p:txBody>
          <a:bodyPr>
            <a:spAutoFit/>
          </a:bodyPr>
          <a:lstStyle/>
          <a:p>
            <a:pPr>
              <a:spcBef>
                <a:spcPct val="50000"/>
              </a:spcBef>
            </a:pPr>
            <a:r>
              <a:rPr lang="en-US" sz="1600" dirty="0"/>
              <a:t>This difference suggests the formation of O</a:t>
            </a:r>
            <a:r>
              <a:rPr lang="en-US" sz="1600" baseline="-25000" dirty="0"/>
              <a:t>2</a:t>
            </a:r>
            <a:r>
              <a:rPr lang="en-US" sz="1600" baseline="30000" dirty="0">
                <a:sym typeface="Symbol" pitchFamily="18" charset="2"/>
              </a:rPr>
              <a:t></a:t>
            </a:r>
            <a:r>
              <a:rPr lang="en-US" sz="1600" dirty="0"/>
              <a:t> which is a spin ½ ion in combination with low spin Fe</a:t>
            </a:r>
            <a:r>
              <a:rPr lang="en-US" sz="1600" baseline="30000" dirty="0"/>
              <a:t>3+</a:t>
            </a:r>
            <a:r>
              <a:rPr lang="en-US" sz="1600" dirty="0"/>
              <a:t> which is also spin ½ and these two spins can pair by what is well known as </a:t>
            </a:r>
            <a:r>
              <a:rPr lang="en-US" sz="1600" b="1" i="1" dirty="0" err="1">
                <a:solidFill>
                  <a:srgbClr val="C00000"/>
                </a:solidFill>
              </a:rPr>
              <a:t>antiferromagnetic</a:t>
            </a:r>
            <a:r>
              <a:rPr lang="en-US" sz="1600" b="1" i="1" dirty="0">
                <a:solidFill>
                  <a:srgbClr val="C00000"/>
                </a:solidFill>
              </a:rPr>
              <a:t> coupling </a:t>
            </a:r>
            <a:r>
              <a:rPr lang="en-US" sz="1600" dirty="0"/>
              <a:t>and will be diamagnetic</a:t>
            </a:r>
            <a:endParaRPr lang="en-US" sz="1600" b="1" i="1" dirty="0">
              <a:solidFill>
                <a:srgbClr val="C00000"/>
              </a:solidFill>
            </a:endParaRPr>
          </a:p>
        </p:txBody>
      </p:sp>
    </p:spTree>
    <p:extLst>
      <p:ext uri="{BB962C8B-B14F-4D97-AF65-F5344CB8AC3E}">
        <p14:creationId xmlns:p14="http://schemas.microsoft.com/office/powerpoint/2010/main" val="2370930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4191000" y="228601"/>
            <a:ext cx="3429000" cy="366713"/>
          </a:xfrm>
          <a:prstGeom prst="rect">
            <a:avLst/>
          </a:prstGeom>
          <a:gradFill rotWithShape="1">
            <a:gsLst>
              <a:gs pos="0">
                <a:srgbClr val="FF0066"/>
              </a:gs>
              <a:gs pos="50000">
                <a:srgbClr val="FFFFFF"/>
              </a:gs>
              <a:gs pos="100000">
                <a:srgbClr val="FF0066"/>
              </a:gs>
            </a:gsLst>
            <a:lin ang="5400000" scaled="1"/>
          </a:gradFill>
          <a:ln w="9525">
            <a:noFill/>
            <a:miter lim="800000"/>
            <a:headEnd/>
            <a:tailEnd/>
          </a:ln>
        </p:spPr>
        <p:txBody>
          <a:bodyPr>
            <a:spAutoFit/>
          </a:bodyPr>
          <a:lstStyle/>
          <a:p>
            <a:pPr>
              <a:spcBef>
                <a:spcPct val="50000"/>
              </a:spcBef>
            </a:pPr>
            <a:r>
              <a:rPr lang="en-US"/>
              <a:t>Red Blood Cells –Fact sheet</a:t>
            </a:r>
          </a:p>
        </p:txBody>
      </p:sp>
      <p:pic>
        <p:nvPicPr>
          <p:cNvPr id="16387" name="Picture 3" descr="blood-anemia-11"/>
          <p:cNvPicPr>
            <a:picLocks noChangeAspect="1" noChangeArrowheads="1"/>
          </p:cNvPicPr>
          <p:nvPr/>
        </p:nvPicPr>
        <p:blipFill>
          <a:blip r:embed="rId2" cstate="print"/>
          <a:srcRect/>
          <a:stretch>
            <a:fillRect/>
          </a:stretch>
        </p:blipFill>
        <p:spPr bwMode="auto">
          <a:xfrm>
            <a:off x="1524000" y="381000"/>
            <a:ext cx="1676400" cy="1257300"/>
          </a:xfrm>
          <a:prstGeom prst="rect">
            <a:avLst/>
          </a:prstGeom>
          <a:noFill/>
          <a:ln w="9525">
            <a:noFill/>
            <a:miter lim="800000"/>
            <a:headEnd/>
            <a:tailEnd/>
          </a:ln>
        </p:spPr>
      </p:pic>
      <p:pic>
        <p:nvPicPr>
          <p:cNvPr id="16388" name="Picture 4" descr="white-blood-cell-amungst-red"/>
          <p:cNvPicPr>
            <a:picLocks noChangeAspect="1" noChangeArrowheads="1"/>
          </p:cNvPicPr>
          <p:nvPr/>
        </p:nvPicPr>
        <p:blipFill>
          <a:blip r:embed="rId3" cstate="print"/>
          <a:srcRect r="19444"/>
          <a:stretch>
            <a:fillRect/>
          </a:stretch>
        </p:blipFill>
        <p:spPr bwMode="auto">
          <a:xfrm>
            <a:off x="8991600" y="304801"/>
            <a:ext cx="1676400" cy="1433513"/>
          </a:xfrm>
          <a:prstGeom prst="rect">
            <a:avLst/>
          </a:prstGeom>
          <a:noFill/>
          <a:ln w="9525">
            <a:noFill/>
            <a:miter lim="800000"/>
            <a:headEnd/>
            <a:tailEnd/>
          </a:ln>
        </p:spPr>
      </p:pic>
      <p:sp>
        <p:nvSpPr>
          <p:cNvPr id="16389" name="Text Box 5"/>
          <p:cNvSpPr txBox="1">
            <a:spLocks noChangeArrowheads="1"/>
          </p:cNvSpPr>
          <p:nvPr/>
        </p:nvSpPr>
        <p:spPr bwMode="auto">
          <a:xfrm>
            <a:off x="1905000" y="2819401"/>
            <a:ext cx="8534400" cy="1192213"/>
          </a:xfrm>
          <a:prstGeom prst="rect">
            <a:avLst/>
          </a:prstGeom>
          <a:noFill/>
          <a:ln w="9525">
            <a:noFill/>
            <a:miter lim="800000"/>
            <a:headEnd/>
            <a:tailEnd/>
          </a:ln>
        </p:spPr>
        <p:txBody>
          <a:bodyPr>
            <a:spAutoFit/>
          </a:bodyPr>
          <a:lstStyle/>
          <a:p>
            <a:pPr>
              <a:spcBef>
                <a:spcPct val="50000"/>
              </a:spcBef>
            </a:pPr>
            <a:r>
              <a:rPr lang="en-US" sz="1600" dirty="0"/>
              <a:t>Each human red blood cell (RBC) contains approximately </a:t>
            </a:r>
            <a:r>
              <a:rPr lang="en-US" sz="1600" b="1" dirty="0"/>
              <a:t>270 million</a:t>
            </a:r>
            <a:r>
              <a:rPr lang="en-US" sz="1600" dirty="0"/>
              <a:t> of hemoglobin molecules, each carrying </a:t>
            </a:r>
            <a:r>
              <a:rPr lang="en-US" sz="1600" b="1" dirty="0"/>
              <a:t>four </a:t>
            </a:r>
            <a:r>
              <a:rPr lang="en-US" sz="1600" b="1" dirty="0" err="1"/>
              <a:t>heme</a:t>
            </a:r>
            <a:r>
              <a:rPr lang="en-US" sz="1600" dirty="0"/>
              <a:t> groups; </a:t>
            </a:r>
          </a:p>
          <a:p>
            <a:pPr>
              <a:spcBef>
                <a:spcPct val="50000"/>
              </a:spcBef>
            </a:pPr>
            <a:r>
              <a:rPr lang="en-US" sz="1600" dirty="0"/>
              <a:t>Hemoglobin comprises about a third of the total RBC volume. The red blood cells of an average adult human male store collectively about </a:t>
            </a:r>
            <a:r>
              <a:rPr lang="en-US" sz="1600" b="1" dirty="0"/>
              <a:t>2.5 grams of iron</a:t>
            </a:r>
            <a:r>
              <a:rPr lang="en-US" sz="1600" dirty="0"/>
              <a:t>. </a:t>
            </a:r>
          </a:p>
        </p:txBody>
      </p:sp>
      <p:sp>
        <p:nvSpPr>
          <p:cNvPr id="16390" name="Text Box 6"/>
          <p:cNvSpPr txBox="1">
            <a:spLocks noChangeArrowheads="1"/>
          </p:cNvSpPr>
          <p:nvPr/>
        </p:nvSpPr>
        <p:spPr bwMode="auto">
          <a:xfrm>
            <a:off x="1828800" y="4267200"/>
            <a:ext cx="8458200" cy="825500"/>
          </a:xfrm>
          <a:prstGeom prst="rect">
            <a:avLst/>
          </a:prstGeom>
          <a:noFill/>
          <a:ln w="9525">
            <a:noFill/>
            <a:miter lim="800000"/>
            <a:headEnd/>
            <a:tailEnd/>
          </a:ln>
        </p:spPr>
        <p:txBody>
          <a:bodyPr>
            <a:spAutoFit/>
          </a:bodyPr>
          <a:lstStyle/>
          <a:p>
            <a:pPr>
              <a:spcBef>
                <a:spcPct val="50000"/>
              </a:spcBef>
            </a:pPr>
            <a:r>
              <a:rPr lang="en-US" sz="1600"/>
              <a:t>The cells develop in the bone marrow (stem cells) and circulate for about 100–120 days in the body before their components are recycled. Each circulation takes about </a:t>
            </a:r>
            <a:r>
              <a:rPr lang="en-US" sz="1600" b="1"/>
              <a:t>20 seconds</a:t>
            </a:r>
            <a:r>
              <a:rPr lang="en-US" sz="1600"/>
              <a:t>. Approximately </a:t>
            </a:r>
            <a:r>
              <a:rPr lang="en-US" sz="1600" b="1"/>
              <a:t>1/4th of the cells in the human body</a:t>
            </a:r>
            <a:r>
              <a:rPr lang="en-US" sz="1600"/>
              <a:t> are red blood cells</a:t>
            </a:r>
          </a:p>
        </p:txBody>
      </p:sp>
      <p:sp>
        <p:nvSpPr>
          <p:cNvPr id="16391" name="Text Box 7"/>
          <p:cNvSpPr txBox="1">
            <a:spLocks noChangeArrowheads="1"/>
          </p:cNvSpPr>
          <p:nvPr/>
        </p:nvSpPr>
        <p:spPr bwMode="auto">
          <a:xfrm>
            <a:off x="1905000" y="5334000"/>
            <a:ext cx="8001000" cy="1314450"/>
          </a:xfrm>
          <a:prstGeom prst="rect">
            <a:avLst/>
          </a:prstGeom>
          <a:noFill/>
          <a:ln w="9525">
            <a:noFill/>
            <a:miter lim="800000"/>
            <a:headEnd/>
            <a:tailEnd/>
          </a:ln>
        </p:spPr>
        <p:txBody>
          <a:bodyPr>
            <a:spAutoFit/>
          </a:bodyPr>
          <a:lstStyle/>
          <a:p>
            <a:pPr>
              <a:spcBef>
                <a:spcPct val="50000"/>
              </a:spcBef>
            </a:pPr>
            <a:r>
              <a:rPr lang="en-US" sz="1600"/>
              <a:t>Mammalian red blood cells are unique among the vertebrates as </a:t>
            </a:r>
            <a:r>
              <a:rPr lang="en-US" sz="1600" b="1"/>
              <a:t>they don’t have a cell nucleus</a:t>
            </a:r>
            <a:r>
              <a:rPr lang="en-US" sz="1600"/>
              <a:t> in their mature form (so no chromosomes or DNA present). These cells have nuclei in the early stages of development, but extrude them  as they mature in order to provide more space for hemoglobin. These cells also does not have  cellular organelles such as their mitochondria.</a:t>
            </a:r>
          </a:p>
        </p:txBody>
      </p:sp>
      <p:sp>
        <p:nvSpPr>
          <p:cNvPr id="16392" name="Text Box 8"/>
          <p:cNvSpPr txBox="1">
            <a:spLocks noChangeArrowheads="1"/>
          </p:cNvSpPr>
          <p:nvPr/>
        </p:nvSpPr>
        <p:spPr bwMode="auto">
          <a:xfrm>
            <a:off x="3733800" y="838200"/>
            <a:ext cx="4191000" cy="1727200"/>
          </a:xfrm>
          <a:prstGeom prst="rect">
            <a:avLst/>
          </a:prstGeom>
          <a:noFill/>
          <a:ln w="9525">
            <a:noFill/>
            <a:miter lim="800000"/>
            <a:headEnd/>
            <a:tailEnd/>
          </a:ln>
        </p:spPr>
        <p:txBody>
          <a:bodyPr>
            <a:spAutoFit/>
          </a:bodyPr>
          <a:lstStyle/>
          <a:p>
            <a:pPr>
              <a:spcBef>
                <a:spcPct val="50000"/>
              </a:spcBef>
            </a:pPr>
            <a:r>
              <a:rPr lang="en-US" sz="1600" b="1"/>
              <a:t>1 microlitre of blood (1/50</a:t>
            </a:r>
            <a:r>
              <a:rPr lang="en-US" sz="1600" b="1" baseline="30000"/>
              <a:t>th</a:t>
            </a:r>
            <a:r>
              <a:rPr lang="en-US" sz="1600" b="1"/>
              <a:t> of an average drop) of an adult human  has</a:t>
            </a:r>
          </a:p>
          <a:p>
            <a:pPr>
              <a:spcBef>
                <a:spcPct val="50000"/>
              </a:spcBef>
            </a:pPr>
            <a:r>
              <a:rPr lang="en-US" sz="1600" b="1"/>
              <a:t>RBC 	</a:t>
            </a:r>
            <a:r>
              <a:rPr lang="en-US" b="1"/>
              <a:t>4,000,000</a:t>
            </a:r>
            <a:r>
              <a:rPr lang="en-US"/>
              <a:t> </a:t>
            </a:r>
            <a:r>
              <a:rPr lang="en-US" b="1"/>
              <a:t>- 6,000,000</a:t>
            </a:r>
            <a:endParaRPr lang="en-US" sz="1600" b="1"/>
          </a:p>
          <a:p>
            <a:pPr>
              <a:spcBef>
                <a:spcPct val="50000"/>
              </a:spcBef>
            </a:pPr>
            <a:r>
              <a:rPr lang="en-US" sz="1600" b="1"/>
              <a:t>WBC 	4,000–11,000</a:t>
            </a:r>
          </a:p>
          <a:p>
            <a:pPr>
              <a:spcBef>
                <a:spcPct val="50000"/>
              </a:spcBef>
            </a:pPr>
            <a:r>
              <a:rPr lang="en-US" sz="1600" b="1"/>
              <a:t>Platelets 	150,000–400,000 </a:t>
            </a:r>
          </a:p>
        </p:txBody>
      </p:sp>
    </p:spTree>
    <p:extLst>
      <p:ext uri="{BB962C8B-B14F-4D97-AF65-F5344CB8AC3E}">
        <p14:creationId xmlns:p14="http://schemas.microsoft.com/office/powerpoint/2010/main" val="42473384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rbc"/>
          <p:cNvPicPr>
            <a:picLocks noChangeAspect="1" noChangeArrowheads="1"/>
          </p:cNvPicPr>
          <p:nvPr/>
        </p:nvPicPr>
        <p:blipFill>
          <a:blip r:embed="rId2" cstate="print"/>
          <a:srcRect/>
          <a:stretch>
            <a:fillRect/>
          </a:stretch>
        </p:blipFill>
        <p:spPr bwMode="auto">
          <a:xfrm>
            <a:off x="2667000" y="609601"/>
            <a:ext cx="2362200" cy="1420813"/>
          </a:xfrm>
          <a:prstGeom prst="rect">
            <a:avLst/>
          </a:prstGeom>
          <a:noFill/>
          <a:ln w="9525">
            <a:noFill/>
            <a:miter lim="800000"/>
            <a:headEnd/>
            <a:tailEnd/>
          </a:ln>
        </p:spPr>
      </p:pic>
      <p:sp>
        <p:nvSpPr>
          <p:cNvPr id="17413" name="Text Box 5"/>
          <p:cNvSpPr txBox="1">
            <a:spLocks noChangeArrowheads="1"/>
          </p:cNvSpPr>
          <p:nvPr/>
        </p:nvSpPr>
        <p:spPr bwMode="auto">
          <a:xfrm>
            <a:off x="1981200" y="2667000"/>
            <a:ext cx="4800600" cy="3416320"/>
          </a:xfrm>
          <a:prstGeom prst="rect">
            <a:avLst/>
          </a:prstGeom>
          <a:noFill/>
          <a:ln w="9525">
            <a:noFill/>
            <a:miter lim="800000"/>
            <a:headEnd/>
            <a:tailEnd/>
          </a:ln>
        </p:spPr>
        <p:txBody>
          <a:bodyPr wrap="square">
            <a:spAutoFit/>
          </a:bodyPr>
          <a:lstStyle/>
          <a:p>
            <a:r>
              <a:rPr lang="en-US" sz="2400" dirty="0"/>
              <a:t>RBC strange </a:t>
            </a:r>
            <a:r>
              <a:rPr lang="en-US" sz="2400" b="1" dirty="0"/>
              <a:t>shape</a:t>
            </a:r>
            <a:r>
              <a:rPr lang="en-US" sz="2400" dirty="0"/>
              <a:t> -- a biconcave disc that is round and flat</a:t>
            </a:r>
          </a:p>
          <a:p>
            <a:r>
              <a:rPr lang="en-US" sz="2400" dirty="0"/>
              <a:t>RBC has </a:t>
            </a:r>
            <a:r>
              <a:rPr lang="en-US" sz="2400" b="1" dirty="0"/>
              <a:t>no nucleus</a:t>
            </a:r>
            <a:r>
              <a:rPr lang="en-US" sz="2400" dirty="0"/>
              <a:t>. The nucleus is extruded from the cell as it matures. </a:t>
            </a:r>
          </a:p>
          <a:p>
            <a:r>
              <a:rPr lang="en-US" sz="2400" dirty="0"/>
              <a:t>An RBC can </a:t>
            </a:r>
            <a:r>
              <a:rPr lang="en-US" sz="2400" b="1" dirty="0"/>
              <a:t>change shape</a:t>
            </a:r>
            <a:r>
              <a:rPr lang="en-US" sz="2400" dirty="0"/>
              <a:t> to an amazing extent, without breaking, as it squeezes single file through the capillaries.  </a:t>
            </a:r>
          </a:p>
          <a:p>
            <a:r>
              <a:rPr lang="en-US" sz="2400" dirty="0"/>
              <a:t>An RBC contains </a:t>
            </a:r>
            <a:r>
              <a:rPr lang="en-US" sz="2400" b="1" dirty="0"/>
              <a:t>hemoglobin</a:t>
            </a:r>
            <a:r>
              <a:rPr lang="en-US" sz="2400" dirty="0"/>
              <a:t>. </a:t>
            </a:r>
          </a:p>
        </p:txBody>
      </p:sp>
      <p:sp>
        <p:nvSpPr>
          <p:cNvPr id="17414" name="Text Box 7"/>
          <p:cNvSpPr txBox="1">
            <a:spLocks noChangeArrowheads="1"/>
          </p:cNvSpPr>
          <p:nvPr/>
        </p:nvSpPr>
        <p:spPr bwMode="auto">
          <a:xfrm>
            <a:off x="7239000" y="3200400"/>
            <a:ext cx="3048000" cy="3046988"/>
          </a:xfrm>
          <a:prstGeom prst="rect">
            <a:avLst/>
          </a:prstGeom>
          <a:noFill/>
          <a:ln w="9525">
            <a:noFill/>
            <a:miter lim="800000"/>
            <a:headEnd/>
            <a:tailEnd/>
          </a:ln>
        </p:spPr>
        <p:txBody>
          <a:bodyPr wrap="square">
            <a:spAutoFit/>
          </a:bodyPr>
          <a:lstStyle/>
          <a:p>
            <a:pPr>
              <a:spcBef>
                <a:spcPct val="50000"/>
              </a:spcBef>
            </a:pPr>
            <a:r>
              <a:rPr lang="en-US" sz="2400" b="1" dirty="0"/>
              <a:t>270,000,000 </a:t>
            </a:r>
            <a:r>
              <a:rPr lang="en-US" sz="2400" dirty="0"/>
              <a:t>hemoglobin units are present per RBC. Each hemoglobin has 4 </a:t>
            </a:r>
            <a:r>
              <a:rPr lang="en-US" sz="2400" dirty="0" err="1"/>
              <a:t>heme</a:t>
            </a:r>
            <a:r>
              <a:rPr lang="en-US" sz="2400" dirty="0"/>
              <a:t> units; 2 </a:t>
            </a:r>
            <a:r>
              <a:rPr lang="en-US" sz="2400" dirty="0">
                <a:sym typeface="Symbol"/>
              </a:rPr>
              <a:t> and 2  units</a:t>
            </a:r>
            <a:r>
              <a:rPr lang="en-US" sz="2400" dirty="0"/>
              <a:t>. Active site of a </a:t>
            </a:r>
            <a:r>
              <a:rPr lang="en-US" sz="2400" dirty="0" err="1"/>
              <a:t>heme</a:t>
            </a:r>
            <a:r>
              <a:rPr lang="en-US" sz="2400" dirty="0"/>
              <a:t> unit has an </a:t>
            </a:r>
            <a:r>
              <a:rPr lang="en-US" sz="2400" b="1" dirty="0">
                <a:solidFill>
                  <a:srgbClr val="CC0099"/>
                </a:solidFill>
              </a:rPr>
              <a:t>Iron </a:t>
            </a:r>
            <a:r>
              <a:rPr lang="en-US" sz="2400" dirty="0"/>
              <a:t>ion</a:t>
            </a:r>
          </a:p>
        </p:txBody>
      </p:sp>
      <p:pic>
        <p:nvPicPr>
          <p:cNvPr id="17415" name="Picture 10" descr="hhemo_rib1"/>
          <p:cNvPicPr>
            <a:picLocks noChangeAspect="1" noChangeArrowheads="1"/>
          </p:cNvPicPr>
          <p:nvPr/>
        </p:nvPicPr>
        <p:blipFill>
          <a:blip r:embed="rId3" cstate="print"/>
          <a:srcRect/>
          <a:stretch>
            <a:fillRect/>
          </a:stretch>
        </p:blipFill>
        <p:spPr bwMode="auto">
          <a:xfrm>
            <a:off x="7010400" y="533401"/>
            <a:ext cx="3124200" cy="2511425"/>
          </a:xfrm>
          <a:prstGeom prst="rect">
            <a:avLst/>
          </a:prstGeom>
          <a:noFill/>
          <a:ln w="9525">
            <a:noFill/>
            <a:miter lim="800000"/>
            <a:headEnd/>
            <a:tailEnd/>
          </a:ln>
        </p:spPr>
      </p:pic>
    </p:spTree>
    <p:extLst>
      <p:ext uri="{BB962C8B-B14F-4D97-AF65-F5344CB8AC3E}">
        <p14:creationId xmlns:p14="http://schemas.microsoft.com/office/powerpoint/2010/main" val="16981324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p:cNvPicPr>
            <a:picLocks noChangeAspect="1" noChangeArrowheads="1"/>
          </p:cNvPicPr>
          <p:nvPr/>
        </p:nvPicPr>
        <p:blipFill>
          <a:blip r:embed="rId3" cstate="print"/>
          <a:srcRect/>
          <a:stretch>
            <a:fillRect/>
          </a:stretch>
        </p:blipFill>
        <p:spPr bwMode="auto">
          <a:xfrm>
            <a:off x="2057400" y="838200"/>
            <a:ext cx="2590800" cy="1771650"/>
          </a:xfrm>
          <a:prstGeom prst="rect">
            <a:avLst/>
          </a:prstGeom>
          <a:noFill/>
          <a:ln w="9525">
            <a:noFill/>
            <a:miter lim="800000"/>
            <a:headEnd/>
            <a:tailEnd/>
          </a:ln>
        </p:spPr>
      </p:pic>
      <p:pic>
        <p:nvPicPr>
          <p:cNvPr id="5124" name="Picture 5"/>
          <p:cNvPicPr>
            <a:picLocks noChangeAspect="1" noChangeArrowheads="1"/>
          </p:cNvPicPr>
          <p:nvPr/>
        </p:nvPicPr>
        <p:blipFill>
          <a:blip r:embed="rId4" cstate="print"/>
          <a:srcRect/>
          <a:stretch>
            <a:fillRect/>
          </a:stretch>
        </p:blipFill>
        <p:spPr bwMode="auto">
          <a:xfrm>
            <a:off x="7772401" y="762000"/>
            <a:ext cx="2581275" cy="1771650"/>
          </a:xfrm>
          <a:prstGeom prst="rect">
            <a:avLst/>
          </a:prstGeom>
          <a:noFill/>
          <a:ln w="9525">
            <a:noFill/>
            <a:miter lim="800000"/>
            <a:headEnd/>
            <a:tailEnd/>
          </a:ln>
        </p:spPr>
      </p:pic>
      <p:graphicFrame>
        <p:nvGraphicFramePr>
          <p:cNvPr id="5122" name="Object 6"/>
          <p:cNvGraphicFramePr>
            <a:graphicFrameLocks noChangeAspect="1"/>
          </p:cNvGraphicFramePr>
          <p:nvPr/>
        </p:nvGraphicFramePr>
        <p:xfrm>
          <a:off x="5410200" y="1143000"/>
          <a:ext cx="2209800" cy="1054100"/>
        </p:xfrm>
        <a:graphic>
          <a:graphicData uri="http://schemas.openxmlformats.org/presentationml/2006/ole">
            <mc:AlternateContent xmlns:mc="http://schemas.openxmlformats.org/markup-compatibility/2006">
              <mc:Choice xmlns:v="urn:schemas-microsoft-com:vml" Requires="v">
                <p:oleObj spid="_x0000_s8195" name="CS ChemDraw Drawing" r:id="rId5" imgW="1715040" imgH="817920" progId="ChemDraw.Document.6.0">
                  <p:embed/>
                </p:oleObj>
              </mc:Choice>
              <mc:Fallback>
                <p:oleObj name="CS ChemDraw Drawing" r:id="rId5" imgW="1715040" imgH="817920"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1143000"/>
                        <a:ext cx="22098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5" name="Text Box 10"/>
          <p:cNvSpPr txBox="1">
            <a:spLocks noChangeArrowheads="1"/>
          </p:cNvSpPr>
          <p:nvPr/>
        </p:nvSpPr>
        <p:spPr bwMode="auto">
          <a:xfrm>
            <a:off x="4876800" y="228600"/>
            <a:ext cx="2514600" cy="400110"/>
          </a:xfrm>
          <a:prstGeom prst="rect">
            <a:avLst/>
          </a:prstGeom>
          <a:solidFill>
            <a:srgbClr val="00FF00"/>
          </a:solidFill>
          <a:ln w="9525">
            <a:noFill/>
            <a:miter lim="800000"/>
            <a:headEnd/>
            <a:tailEnd/>
          </a:ln>
        </p:spPr>
        <p:txBody>
          <a:bodyPr wrap="square">
            <a:spAutoFit/>
          </a:bodyPr>
          <a:lstStyle/>
          <a:p>
            <a:pPr algn="ctr">
              <a:spcBef>
                <a:spcPct val="50000"/>
              </a:spcBef>
            </a:pPr>
            <a:r>
              <a:rPr lang="en-US" sz="2000" b="1" dirty="0"/>
              <a:t>Hemoglobin  </a:t>
            </a:r>
            <a:r>
              <a:rPr lang="en-US" sz="2000" b="1" dirty="0" err="1"/>
              <a:t>Hb</a:t>
            </a:r>
            <a:endParaRPr lang="en-US" sz="2000" b="1" dirty="0"/>
          </a:p>
        </p:txBody>
      </p:sp>
      <p:sp>
        <p:nvSpPr>
          <p:cNvPr id="5126" name="Text Box 13"/>
          <p:cNvSpPr txBox="1">
            <a:spLocks noChangeArrowheads="1"/>
          </p:cNvSpPr>
          <p:nvPr/>
        </p:nvSpPr>
        <p:spPr bwMode="auto">
          <a:xfrm>
            <a:off x="8305800" y="2362200"/>
            <a:ext cx="1676400" cy="304800"/>
          </a:xfrm>
          <a:prstGeom prst="rect">
            <a:avLst/>
          </a:prstGeom>
          <a:noFill/>
          <a:ln w="9525">
            <a:noFill/>
            <a:miter lim="800000"/>
            <a:headEnd/>
            <a:tailEnd/>
          </a:ln>
        </p:spPr>
        <p:txBody>
          <a:bodyPr>
            <a:spAutoFit/>
          </a:bodyPr>
          <a:lstStyle/>
          <a:p>
            <a:pPr>
              <a:spcBef>
                <a:spcPct val="50000"/>
              </a:spcBef>
            </a:pPr>
            <a:r>
              <a:rPr lang="en-US" sz="1400" b="1">
                <a:solidFill>
                  <a:srgbClr val="CC0099"/>
                </a:solidFill>
              </a:rPr>
              <a:t>Four units of Hb</a:t>
            </a:r>
          </a:p>
        </p:txBody>
      </p:sp>
      <p:pic>
        <p:nvPicPr>
          <p:cNvPr id="5127" name="Picture 12"/>
          <p:cNvPicPr>
            <a:picLocks noChangeAspect="1" noChangeArrowheads="1"/>
          </p:cNvPicPr>
          <p:nvPr/>
        </p:nvPicPr>
        <p:blipFill>
          <a:blip r:embed="rId7" cstate="print"/>
          <a:srcRect t="16243"/>
          <a:stretch>
            <a:fillRect/>
          </a:stretch>
        </p:blipFill>
        <p:spPr bwMode="auto">
          <a:xfrm>
            <a:off x="1905000" y="3200401"/>
            <a:ext cx="6324600" cy="3260725"/>
          </a:xfrm>
          <a:prstGeom prst="rect">
            <a:avLst/>
          </a:prstGeom>
          <a:noFill/>
          <a:ln w="9525">
            <a:noFill/>
            <a:miter lim="800000"/>
            <a:headEnd/>
            <a:tailEnd/>
          </a:ln>
        </p:spPr>
      </p:pic>
      <p:sp>
        <p:nvSpPr>
          <p:cNvPr id="5128" name="Text Box 13"/>
          <p:cNvSpPr txBox="1">
            <a:spLocks noChangeArrowheads="1"/>
          </p:cNvSpPr>
          <p:nvPr/>
        </p:nvSpPr>
        <p:spPr bwMode="auto">
          <a:xfrm>
            <a:off x="6705600" y="6400800"/>
            <a:ext cx="3657600" cy="304800"/>
          </a:xfrm>
          <a:prstGeom prst="rect">
            <a:avLst/>
          </a:prstGeom>
          <a:noFill/>
          <a:ln w="9525">
            <a:noFill/>
            <a:miter lim="800000"/>
            <a:headEnd/>
            <a:tailEnd/>
          </a:ln>
        </p:spPr>
        <p:txBody>
          <a:bodyPr wrap="square">
            <a:spAutoFit/>
          </a:bodyPr>
          <a:lstStyle/>
          <a:p>
            <a:pPr>
              <a:spcBef>
                <a:spcPct val="50000"/>
              </a:spcBef>
            </a:pPr>
            <a:r>
              <a:rPr lang="en-US" sz="1400" dirty="0"/>
              <a:t>See </a:t>
            </a:r>
            <a:r>
              <a:rPr lang="en-US" sz="1400" dirty="0" err="1"/>
              <a:t>youtube</a:t>
            </a:r>
            <a:r>
              <a:rPr lang="en-US" sz="1400" dirty="0"/>
              <a:t> video ‘Oxygen Transport’</a:t>
            </a:r>
          </a:p>
        </p:txBody>
      </p:sp>
      <p:sp>
        <p:nvSpPr>
          <p:cNvPr id="5129" name="Text Box 14"/>
          <p:cNvSpPr txBox="1">
            <a:spLocks noChangeArrowheads="1"/>
          </p:cNvSpPr>
          <p:nvPr/>
        </p:nvSpPr>
        <p:spPr bwMode="auto">
          <a:xfrm>
            <a:off x="8153400" y="3505200"/>
            <a:ext cx="2514600" cy="2492990"/>
          </a:xfrm>
          <a:prstGeom prst="rect">
            <a:avLst/>
          </a:prstGeom>
          <a:solidFill>
            <a:srgbClr val="00FFFF"/>
          </a:solidFill>
          <a:ln w="9525">
            <a:noFill/>
            <a:miter lim="800000"/>
            <a:headEnd/>
            <a:tailEnd/>
          </a:ln>
        </p:spPr>
        <p:txBody>
          <a:bodyPr wrap="square">
            <a:spAutoFit/>
          </a:bodyPr>
          <a:lstStyle/>
          <a:p>
            <a:pPr>
              <a:spcBef>
                <a:spcPct val="50000"/>
              </a:spcBef>
            </a:pPr>
            <a:r>
              <a:rPr lang="en-US" sz="2400" b="1" u="sng" dirty="0"/>
              <a:t>3 major types of </a:t>
            </a:r>
            <a:r>
              <a:rPr lang="en-US" sz="2400" b="1" u="sng" dirty="0" err="1"/>
              <a:t>Hb</a:t>
            </a:r>
            <a:endParaRPr lang="en-US" sz="2400" b="1" u="sng" dirty="0"/>
          </a:p>
          <a:p>
            <a:pPr>
              <a:spcBef>
                <a:spcPct val="50000"/>
              </a:spcBef>
            </a:pPr>
            <a:r>
              <a:rPr lang="en-US" sz="2400" b="1" dirty="0" err="1"/>
              <a:t>Hb</a:t>
            </a:r>
            <a:r>
              <a:rPr lang="en-US" sz="2400" b="1" dirty="0"/>
              <a:t> A   (Adult)</a:t>
            </a:r>
          </a:p>
          <a:p>
            <a:pPr>
              <a:spcBef>
                <a:spcPct val="50000"/>
              </a:spcBef>
            </a:pPr>
            <a:r>
              <a:rPr lang="en-US" sz="2400" b="1" dirty="0" err="1"/>
              <a:t>Hb</a:t>
            </a:r>
            <a:r>
              <a:rPr lang="en-US" sz="2400" b="1" dirty="0"/>
              <a:t> F ( Fetal)</a:t>
            </a:r>
          </a:p>
          <a:p>
            <a:pPr>
              <a:spcBef>
                <a:spcPct val="50000"/>
              </a:spcBef>
            </a:pPr>
            <a:r>
              <a:rPr lang="en-US" sz="2400" b="1" dirty="0" err="1"/>
              <a:t>Hb</a:t>
            </a:r>
            <a:r>
              <a:rPr lang="en-US" sz="2400" b="1" dirty="0"/>
              <a:t> S  (Sickle cell)</a:t>
            </a:r>
          </a:p>
        </p:txBody>
      </p:sp>
      <p:sp>
        <p:nvSpPr>
          <p:cNvPr id="5130" name="Text Box 15"/>
          <p:cNvSpPr txBox="1">
            <a:spLocks noChangeArrowheads="1"/>
          </p:cNvSpPr>
          <p:nvPr/>
        </p:nvSpPr>
        <p:spPr bwMode="auto">
          <a:xfrm>
            <a:off x="4343400" y="2438400"/>
            <a:ext cx="3581400" cy="369332"/>
          </a:xfrm>
          <a:prstGeom prst="rect">
            <a:avLst/>
          </a:prstGeom>
          <a:noFill/>
          <a:ln w="9525">
            <a:noFill/>
            <a:miter lim="800000"/>
            <a:headEnd/>
            <a:tailEnd/>
          </a:ln>
        </p:spPr>
        <p:txBody>
          <a:bodyPr>
            <a:spAutoFit/>
          </a:bodyPr>
          <a:lstStyle/>
          <a:p>
            <a:pPr algn="ctr">
              <a:spcBef>
                <a:spcPct val="50000"/>
              </a:spcBef>
            </a:pPr>
            <a:r>
              <a:rPr lang="en-US" b="1" dirty="0" err="1"/>
              <a:t>Hb</a:t>
            </a:r>
            <a:r>
              <a:rPr lang="en-US" b="1" dirty="0"/>
              <a:t> is not an exact tetramer of Mb</a:t>
            </a:r>
          </a:p>
        </p:txBody>
      </p:sp>
    </p:spTree>
    <p:extLst>
      <p:ext uri="{BB962C8B-B14F-4D97-AF65-F5344CB8AC3E}">
        <p14:creationId xmlns:p14="http://schemas.microsoft.com/office/powerpoint/2010/main" val="38890104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5"/>
          <p:cNvGraphicFramePr>
            <a:graphicFrameLocks noChangeAspect="1"/>
          </p:cNvGraphicFramePr>
          <p:nvPr/>
        </p:nvGraphicFramePr>
        <p:xfrm>
          <a:off x="1676400" y="990600"/>
          <a:ext cx="8686800" cy="3729038"/>
        </p:xfrm>
        <a:graphic>
          <a:graphicData uri="http://schemas.openxmlformats.org/presentationml/2006/ole">
            <mc:AlternateContent xmlns:mc="http://schemas.openxmlformats.org/markup-compatibility/2006">
              <mc:Choice xmlns:v="urn:schemas-microsoft-com:vml" Requires="v">
                <p:oleObj spid="_x0000_s9219" name="CS ChemDraw Drawing" r:id="rId3" imgW="8208000" imgH="3528000" progId="ChemDraw.Document.6.0">
                  <p:embed/>
                </p:oleObj>
              </mc:Choice>
              <mc:Fallback>
                <p:oleObj name="CS ChemDraw Drawing" r:id="rId3" imgW="8208000" imgH="352800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990600"/>
                        <a:ext cx="8686800" cy="372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Box 2"/>
          <p:cNvSpPr txBox="1"/>
          <p:nvPr/>
        </p:nvSpPr>
        <p:spPr>
          <a:xfrm>
            <a:off x="2133600" y="5029200"/>
            <a:ext cx="8001000" cy="1569660"/>
          </a:xfrm>
          <a:prstGeom prst="rect">
            <a:avLst/>
          </a:prstGeom>
          <a:noFill/>
        </p:spPr>
        <p:txBody>
          <a:bodyPr wrap="square" rtlCol="0">
            <a:spAutoFit/>
          </a:bodyPr>
          <a:lstStyle/>
          <a:p>
            <a:r>
              <a:rPr lang="en-US" sz="2400" dirty="0"/>
              <a:t>Basics of oxygenation remains same for </a:t>
            </a:r>
            <a:r>
              <a:rPr lang="en-US" sz="2400" dirty="0" err="1"/>
              <a:t>Hb</a:t>
            </a:r>
            <a:r>
              <a:rPr lang="en-US" sz="2400" dirty="0"/>
              <a:t> and Mb. But there are some differences  in the way the four units get oxygenated. This begins with pulling of the proximal </a:t>
            </a:r>
            <a:r>
              <a:rPr lang="en-US" sz="2400" dirty="0" err="1"/>
              <a:t>histidine</a:t>
            </a:r>
            <a:r>
              <a:rPr lang="en-US" sz="2400" dirty="0"/>
              <a:t> when Fe gets inside the plane of the </a:t>
            </a:r>
            <a:r>
              <a:rPr lang="en-US" sz="2400" dirty="0" err="1"/>
              <a:t>porphyrin</a:t>
            </a:r>
            <a:r>
              <a:rPr lang="en-US" sz="2400"/>
              <a:t> ring upon </a:t>
            </a:r>
            <a:r>
              <a:rPr lang="en-US" sz="2400" dirty="0"/>
              <a:t>oxygen binding</a:t>
            </a:r>
          </a:p>
        </p:txBody>
      </p:sp>
    </p:spTree>
    <p:extLst>
      <p:ext uri="{BB962C8B-B14F-4D97-AF65-F5344CB8AC3E}">
        <p14:creationId xmlns:p14="http://schemas.microsoft.com/office/powerpoint/2010/main" val="6749132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0"/>
          <p:cNvSpPr txBox="1">
            <a:spLocks noChangeArrowheads="1"/>
          </p:cNvSpPr>
          <p:nvPr/>
        </p:nvSpPr>
        <p:spPr bwMode="auto">
          <a:xfrm>
            <a:off x="3810000" y="228600"/>
            <a:ext cx="5410200" cy="641350"/>
          </a:xfrm>
          <a:prstGeom prst="rect">
            <a:avLst/>
          </a:prstGeom>
          <a:solidFill>
            <a:srgbClr val="00FF00"/>
          </a:solidFill>
          <a:ln w="9525">
            <a:noFill/>
            <a:miter lim="800000"/>
            <a:headEnd/>
            <a:tailEnd/>
          </a:ln>
        </p:spPr>
        <p:txBody>
          <a:bodyPr>
            <a:spAutoFit/>
          </a:bodyPr>
          <a:lstStyle/>
          <a:p>
            <a:pPr algn="ctr">
              <a:spcBef>
                <a:spcPct val="50000"/>
              </a:spcBef>
            </a:pPr>
            <a:r>
              <a:rPr lang="en-US" b="1" dirty="0"/>
              <a:t>Hemoglobin:  Tense (T)  and Relaxed (R) States; </a:t>
            </a:r>
            <a:r>
              <a:rPr lang="en-US" b="1" dirty="0" err="1"/>
              <a:t>Deoxy</a:t>
            </a:r>
            <a:r>
              <a:rPr lang="en-US" b="1" dirty="0"/>
              <a:t>  versus Oxy: The cooperative effect </a:t>
            </a:r>
          </a:p>
        </p:txBody>
      </p:sp>
      <p:pic>
        <p:nvPicPr>
          <p:cNvPr id="18435" name="Picture 5"/>
          <p:cNvPicPr>
            <a:picLocks noChangeAspect="1" noChangeArrowheads="1"/>
          </p:cNvPicPr>
          <p:nvPr/>
        </p:nvPicPr>
        <p:blipFill>
          <a:blip r:embed="rId2" cstate="print"/>
          <a:srcRect/>
          <a:stretch>
            <a:fillRect/>
          </a:stretch>
        </p:blipFill>
        <p:spPr bwMode="auto">
          <a:xfrm>
            <a:off x="1524000" y="1371600"/>
            <a:ext cx="2514600" cy="1892300"/>
          </a:xfrm>
          <a:prstGeom prst="rect">
            <a:avLst/>
          </a:prstGeom>
          <a:noFill/>
          <a:ln w="9525">
            <a:noFill/>
            <a:miter lim="800000"/>
            <a:headEnd/>
            <a:tailEnd/>
          </a:ln>
        </p:spPr>
      </p:pic>
      <p:pic>
        <p:nvPicPr>
          <p:cNvPr id="18436" name="Picture 6"/>
          <p:cNvPicPr>
            <a:picLocks noChangeAspect="1" noChangeArrowheads="1"/>
          </p:cNvPicPr>
          <p:nvPr/>
        </p:nvPicPr>
        <p:blipFill>
          <a:blip r:embed="rId3" cstate="print"/>
          <a:srcRect/>
          <a:stretch>
            <a:fillRect/>
          </a:stretch>
        </p:blipFill>
        <p:spPr bwMode="auto">
          <a:xfrm>
            <a:off x="8077200" y="1219200"/>
            <a:ext cx="2590800" cy="1951038"/>
          </a:xfrm>
          <a:prstGeom prst="rect">
            <a:avLst/>
          </a:prstGeom>
          <a:noFill/>
          <a:ln w="9525">
            <a:noFill/>
            <a:miter lim="800000"/>
            <a:headEnd/>
            <a:tailEnd/>
          </a:ln>
        </p:spPr>
      </p:pic>
      <p:pic>
        <p:nvPicPr>
          <p:cNvPr id="18438" name="Picture 16" descr="tense"/>
          <p:cNvPicPr>
            <a:picLocks noChangeAspect="1" noChangeArrowheads="1"/>
          </p:cNvPicPr>
          <p:nvPr/>
        </p:nvPicPr>
        <p:blipFill>
          <a:blip r:embed="rId4" cstate="print"/>
          <a:srcRect/>
          <a:stretch>
            <a:fillRect/>
          </a:stretch>
        </p:blipFill>
        <p:spPr bwMode="auto">
          <a:xfrm>
            <a:off x="5638800" y="3505200"/>
            <a:ext cx="4876800" cy="2713038"/>
          </a:xfrm>
          <a:prstGeom prst="rect">
            <a:avLst/>
          </a:prstGeom>
          <a:noFill/>
          <a:ln w="9525">
            <a:noFill/>
            <a:miter lim="800000"/>
            <a:headEnd/>
            <a:tailEnd/>
          </a:ln>
        </p:spPr>
      </p:pic>
      <p:sp>
        <p:nvSpPr>
          <p:cNvPr id="18439" name="Text Box 17"/>
          <p:cNvSpPr txBox="1">
            <a:spLocks noChangeArrowheads="1"/>
          </p:cNvSpPr>
          <p:nvPr/>
        </p:nvSpPr>
        <p:spPr bwMode="auto">
          <a:xfrm>
            <a:off x="4114800" y="1143000"/>
            <a:ext cx="3810000" cy="2416046"/>
          </a:xfrm>
          <a:prstGeom prst="rect">
            <a:avLst/>
          </a:prstGeom>
          <a:noFill/>
          <a:ln w="9525">
            <a:noFill/>
            <a:miter lim="800000"/>
            <a:headEnd/>
            <a:tailEnd/>
          </a:ln>
        </p:spPr>
        <p:txBody>
          <a:bodyPr wrap="square">
            <a:spAutoFit/>
          </a:bodyPr>
          <a:lstStyle/>
          <a:p>
            <a:pPr algn="just">
              <a:spcBef>
                <a:spcPct val="50000"/>
              </a:spcBef>
            </a:pPr>
            <a:r>
              <a:rPr lang="en-US" sz="1400" dirty="0"/>
              <a:t>Binding of O</a:t>
            </a:r>
            <a:r>
              <a:rPr lang="en-US" sz="1400" baseline="-25000" dirty="0"/>
              <a:t>2</a:t>
            </a:r>
            <a:r>
              <a:rPr lang="en-US" sz="1400" dirty="0"/>
              <a:t> to </a:t>
            </a:r>
            <a:r>
              <a:rPr lang="en-US" sz="1400" dirty="0" err="1"/>
              <a:t>Hb</a:t>
            </a:r>
            <a:r>
              <a:rPr lang="en-US" sz="1400" dirty="0"/>
              <a:t> is cooperative. The presence of bound oxygen favor addition of more </a:t>
            </a:r>
            <a:r>
              <a:rPr lang="en-US" dirty="0"/>
              <a:t>O</a:t>
            </a:r>
            <a:r>
              <a:rPr lang="en-US" baseline="-25000" dirty="0"/>
              <a:t>2. </a:t>
            </a:r>
            <a:r>
              <a:rPr lang="en-US" sz="1400" dirty="0"/>
              <a:t>The </a:t>
            </a:r>
            <a:r>
              <a:rPr lang="en-US" sz="1400" dirty="0" err="1"/>
              <a:t>Hb</a:t>
            </a:r>
            <a:r>
              <a:rPr lang="en-US" sz="1400" dirty="0"/>
              <a:t> molecule goes from a tense to a relaxed state. Pockets of </a:t>
            </a:r>
            <a:r>
              <a:rPr lang="en-US" sz="1400" dirty="0" err="1"/>
              <a:t>heme</a:t>
            </a:r>
            <a:r>
              <a:rPr lang="en-US" sz="1400" dirty="0"/>
              <a:t> gets more easy  for the following O</a:t>
            </a:r>
            <a:r>
              <a:rPr lang="en-US" sz="1400" baseline="-25000" dirty="0"/>
              <a:t>2</a:t>
            </a:r>
            <a:r>
              <a:rPr lang="en-US" sz="1400" dirty="0"/>
              <a:t> units  to access due to breaking of some weak interactions.</a:t>
            </a:r>
          </a:p>
          <a:p>
            <a:pPr algn="just">
              <a:spcBef>
                <a:spcPct val="50000"/>
              </a:spcBef>
            </a:pPr>
            <a:r>
              <a:rPr lang="en-US" sz="1400" dirty="0"/>
              <a:t>This happens like chain and pulley.  The pulling of the proximal </a:t>
            </a:r>
            <a:r>
              <a:rPr lang="en-US" sz="1400" dirty="0" err="1"/>
              <a:t>histidine</a:t>
            </a:r>
            <a:r>
              <a:rPr lang="en-US" sz="1400" dirty="0"/>
              <a:t> along with the activity of Fe getting into the plane of the </a:t>
            </a:r>
            <a:r>
              <a:rPr lang="en-US" sz="1400" dirty="0" err="1"/>
              <a:t>porphyrin</a:t>
            </a:r>
            <a:r>
              <a:rPr lang="en-US" sz="1400" dirty="0"/>
              <a:t> triggers this activity</a:t>
            </a:r>
          </a:p>
        </p:txBody>
      </p:sp>
      <p:pic>
        <p:nvPicPr>
          <p:cNvPr id="32770" name="Picture 2" descr="https://encrypted-tbn2.gstatic.com/images?q=tbn:ANd9GcSffltEyWuEjqn0io4l5KWRWVpd9dmsLDZnZM3qPx0EvPruvzDXtg"/>
          <p:cNvPicPr>
            <a:picLocks noChangeAspect="1" noChangeArrowheads="1"/>
          </p:cNvPicPr>
          <p:nvPr/>
        </p:nvPicPr>
        <p:blipFill>
          <a:blip r:embed="rId5" cstate="print"/>
          <a:srcRect/>
          <a:stretch>
            <a:fillRect/>
          </a:stretch>
        </p:blipFill>
        <p:spPr bwMode="auto">
          <a:xfrm>
            <a:off x="1752600" y="3657601"/>
            <a:ext cx="2209800" cy="2547257"/>
          </a:xfrm>
          <a:prstGeom prst="rect">
            <a:avLst/>
          </a:prstGeom>
          <a:noFill/>
        </p:spPr>
      </p:pic>
      <p:sp>
        <p:nvSpPr>
          <p:cNvPr id="8" name="TextBox 7"/>
          <p:cNvSpPr txBox="1"/>
          <p:nvPr/>
        </p:nvSpPr>
        <p:spPr>
          <a:xfrm>
            <a:off x="5867400" y="6400800"/>
            <a:ext cx="4495800" cy="369332"/>
          </a:xfrm>
          <a:prstGeom prst="rect">
            <a:avLst/>
          </a:prstGeom>
          <a:noFill/>
        </p:spPr>
        <p:txBody>
          <a:bodyPr wrap="square" rtlCol="0">
            <a:spAutoFit/>
          </a:bodyPr>
          <a:lstStyle/>
          <a:p>
            <a:r>
              <a:rPr lang="en-US" b="1" dirty="0" err="1">
                <a:solidFill>
                  <a:srgbClr val="7030A0"/>
                </a:solidFill>
              </a:rPr>
              <a:t>Deoxy</a:t>
            </a:r>
            <a:r>
              <a:rPr lang="en-US" b="1" dirty="0">
                <a:solidFill>
                  <a:srgbClr val="7030A0"/>
                </a:solidFill>
              </a:rPr>
              <a:t> </a:t>
            </a:r>
            <a:r>
              <a:rPr lang="en-US" b="1" dirty="0" err="1">
                <a:solidFill>
                  <a:srgbClr val="7030A0"/>
                </a:solidFill>
              </a:rPr>
              <a:t>Hb</a:t>
            </a:r>
            <a:r>
              <a:rPr lang="en-US" dirty="0"/>
              <a:t>		    </a:t>
            </a:r>
            <a:r>
              <a:rPr lang="en-US" b="1" dirty="0">
                <a:solidFill>
                  <a:srgbClr val="FF0000"/>
                </a:solidFill>
              </a:rPr>
              <a:t>Oxy </a:t>
            </a:r>
            <a:r>
              <a:rPr lang="en-US" b="1" dirty="0" err="1">
                <a:solidFill>
                  <a:srgbClr val="FF0000"/>
                </a:solidFill>
              </a:rPr>
              <a:t>Hb</a:t>
            </a:r>
            <a:endParaRPr lang="en-IN" b="1" dirty="0">
              <a:solidFill>
                <a:srgbClr val="FF0000"/>
              </a:solidFill>
            </a:endParaRPr>
          </a:p>
        </p:txBody>
      </p:sp>
      <p:sp>
        <p:nvSpPr>
          <p:cNvPr id="9" name="TextBox 8"/>
          <p:cNvSpPr txBox="1"/>
          <p:nvPr/>
        </p:nvSpPr>
        <p:spPr>
          <a:xfrm>
            <a:off x="1752600" y="6172200"/>
            <a:ext cx="2209800" cy="523220"/>
          </a:xfrm>
          <a:prstGeom prst="rect">
            <a:avLst/>
          </a:prstGeom>
          <a:noFill/>
        </p:spPr>
        <p:txBody>
          <a:bodyPr wrap="square" rtlCol="0">
            <a:spAutoFit/>
          </a:bodyPr>
          <a:lstStyle/>
          <a:p>
            <a:r>
              <a:rPr lang="en-US" sz="1400" dirty="0"/>
              <a:t>Removing the first stamp requires more effort</a:t>
            </a:r>
            <a:endParaRPr lang="en-IN" sz="1400" dirty="0"/>
          </a:p>
        </p:txBody>
      </p:sp>
    </p:spTree>
    <p:extLst>
      <p:ext uri="{BB962C8B-B14F-4D97-AF65-F5344CB8AC3E}">
        <p14:creationId xmlns:p14="http://schemas.microsoft.com/office/powerpoint/2010/main" val="88611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8"/>
          <p:cNvPicPr>
            <a:picLocks noChangeAspect="1" noChangeArrowheads="1"/>
          </p:cNvPicPr>
          <p:nvPr/>
        </p:nvPicPr>
        <p:blipFill>
          <a:blip r:embed="rId2" cstate="print"/>
          <a:srcRect/>
          <a:stretch>
            <a:fillRect/>
          </a:stretch>
        </p:blipFill>
        <p:spPr bwMode="auto">
          <a:xfrm>
            <a:off x="1676400" y="3581400"/>
            <a:ext cx="2743200" cy="2565400"/>
          </a:xfrm>
          <a:prstGeom prst="rect">
            <a:avLst/>
          </a:prstGeom>
          <a:noFill/>
          <a:ln w="9525">
            <a:noFill/>
            <a:miter lim="800000"/>
            <a:headEnd/>
            <a:tailEnd/>
          </a:ln>
        </p:spPr>
      </p:pic>
      <p:pic>
        <p:nvPicPr>
          <p:cNvPr id="19459" name="Picture 9"/>
          <p:cNvPicPr>
            <a:picLocks noChangeAspect="1" noChangeArrowheads="1"/>
          </p:cNvPicPr>
          <p:nvPr/>
        </p:nvPicPr>
        <p:blipFill>
          <a:blip r:embed="rId3" cstate="print"/>
          <a:srcRect/>
          <a:stretch>
            <a:fillRect/>
          </a:stretch>
        </p:blipFill>
        <p:spPr bwMode="auto">
          <a:xfrm>
            <a:off x="4953000" y="3581400"/>
            <a:ext cx="2590800" cy="2573338"/>
          </a:xfrm>
          <a:prstGeom prst="rect">
            <a:avLst/>
          </a:prstGeom>
          <a:noFill/>
          <a:ln w="9525">
            <a:noFill/>
            <a:miter lim="800000"/>
            <a:headEnd/>
            <a:tailEnd/>
          </a:ln>
        </p:spPr>
      </p:pic>
      <p:sp>
        <p:nvSpPr>
          <p:cNvPr id="19460" name="Text Box 10"/>
          <p:cNvSpPr txBox="1">
            <a:spLocks noChangeArrowheads="1"/>
          </p:cNvSpPr>
          <p:nvPr/>
        </p:nvSpPr>
        <p:spPr bwMode="auto">
          <a:xfrm>
            <a:off x="3429000" y="304801"/>
            <a:ext cx="5486400" cy="366713"/>
          </a:xfrm>
          <a:prstGeom prst="rect">
            <a:avLst/>
          </a:prstGeom>
          <a:solidFill>
            <a:srgbClr val="00FF00"/>
          </a:solidFill>
          <a:ln w="9525">
            <a:noFill/>
            <a:miter lim="800000"/>
            <a:headEnd/>
            <a:tailEnd/>
          </a:ln>
        </p:spPr>
        <p:txBody>
          <a:bodyPr>
            <a:spAutoFit/>
          </a:bodyPr>
          <a:lstStyle/>
          <a:p>
            <a:pPr algn="ctr">
              <a:spcBef>
                <a:spcPct val="50000"/>
              </a:spcBef>
            </a:pPr>
            <a:r>
              <a:rPr lang="en-US" b="1"/>
              <a:t>Hemoglobin; An allosteric protein </a:t>
            </a:r>
          </a:p>
        </p:txBody>
      </p:sp>
      <p:sp>
        <p:nvSpPr>
          <p:cNvPr id="19461" name="Text Box 11"/>
          <p:cNvSpPr txBox="1">
            <a:spLocks noChangeArrowheads="1"/>
          </p:cNvSpPr>
          <p:nvPr/>
        </p:nvSpPr>
        <p:spPr bwMode="auto">
          <a:xfrm>
            <a:off x="2286000" y="990601"/>
            <a:ext cx="7772400" cy="1615827"/>
          </a:xfrm>
          <a:prstGeom prst="rect">
            <a:avLst/>
          </a:prstGeom>
          <a:noFill/>
          <a:ln w="9525">
            <a:noFill/>
            <a:miter lim="800000"/>
            <a:headEnd/>
            <a:tailEnd/>
          </a:ln>
        </p:spPr>
        <p:txBody>
          <a:bodyPr>
            <a:spAutoFit/>
          </a:bodyPr>
          <a:lstStyle/>
          <a:p>
            <a:pPr algn="just">
              <a:spcBef>
                <a:spcPct val="50000"/>
              </a:spcBef>
            </a:pPr>
            <a:r>
              <a:rPr lang="en-US" b="1" dirty="0"/>
              <a:t>An </a:t>
            </a:r>
            <a:r>
              <a:rPr lang="en-US" b="1" dirty="0" err="1"/>
              <a:t>allosteric</a:t>
            </a:r>
            <a:r>
              <a:rPr lang="en-US" b="1" dirty="0"/>
              <a:t> protein does not have fixed properties.  Its functional characteristics of are regulated by specific molecule present in its environment. </a:t>
            </a:r>
            <a:r>
              <a:rPr lang="en-US" b="1" dirty="0">
                <a:solidFill>
                  <a:srgbClr val="CC0000"/>
                </a:solidFill>
              </a:rPr>
              <a:t>Hemoglobin is an </a:t>
            </a:r>
            <a:r>
              <a:rPr lang="en-US" b="1" dirty="0" err="1">
                <a:solidFill>
                  <a:srgbClr val="CC0000"/>
                </a:solidFill>
              </a:rPr>
              <a:t>allosteric</a:t>
            </a:r>
            <a:r>
              <a:rPr lang="en-US" b="1" dirty="0">
                <a:solidFill>
                  <a:srgbClr val="CC0000"/>
                </a:solidFill>
              </a:rPr>
              <a:t> protein while </a:t>
            </a:r>
            <a:r>
              <a:rPr lang="en-US" b="1" dirty="0" err="1">
                <a:solidFill>
                  <a:srgbClr val="CC0000"/>
                </a:solidFill>
              </a:rPr>
              <a:t>Myoglobin</a:t>
            </a:r>
            <a:r>
              <a:rPr lang="en-US" b="1" dirty="0">
                <a:solidFill>
                  <a:srgbClr val="CC0000"/>
                </a:solidFill>
              </a:rPr>
              <a:t> is not.</a:t>
            </a:r>
          </a:p>
          <a:p>
            <a:pPr algn="just">
              <a:spcBef>
                <a:spcPct val="50000"/>
              </a:spcBef>
            </a:pPr>
            <a:r>
              <a:rPr lang="en-US" b="1" dirty="0"/>
              <a:t>Function of Hemoglobin in the living system is regulated by oxygen partial pressure, H+ concentration  and 2, 3 </a:t>
            </a:r>
            <a:r>
              <a:rPr lang="en-US" b="1" dirty="0" err="1"/>
              <a:t>biphosphoglycerate</a:t>
            </a:r>
            <a:r>
              <a:rPr lang="en-US" b="1" dirty="0"/>
              <a:t> presence (BPG)</a:t>
            </a:r>
            <a:r>
              <a:rPr lang="en-US" b="1" dirty="0">
                <a:solidFill>
                  <a:srgbClr val="CC0000"/>
                </a:solidFill>
              </a:rPr>
              <a:t> </a:t>
            </a:r>
          </a:p>
        </p:txBody>
      </p:sp>
      <p:sp>
        <p:nvSpPr>
          <p:cNvPr id="19462" name="Text Box 12"/>
          <p:cNvSpPr txBox="1">
            <a:spLocks noChangeArrowheads="1"/>
          </p:cNvSpPr>
          <p:nvPr/>
        </p:nvSpPr>
        <p:spPr bwMode="auto">
          <a:xfrm>
            <a:off x="5257800" y="6273226"/>
            <a:ext cx="1981200" cy="584775"/>
          </a:xfrm>
          <a:prstGeom prst="rect">
            <a:avLst/>
          </a:prstGeom>
          <a:noFill/>
          <a:ln w="9525">
            <a:noFill/>
            <a:miter lim="800000"/>
            <a:headEnd/>
            <a:tailEnd/>
          </a:ln>
        </p:spPr>
        <p:txBody>
          <a:bodyPr>
            <a:spAutoFit/>
          </a:bodyPr>
          <a:lstStyle/>
          <a:p>
            <a:pPr algn="ctr">
              <a:spcBef>
                <a:spcPct val="50000"/>
              </a:spcBef>
            </a:pPr>
            <a:r>
              <a:rPr lang="en-US" sz="1600" b="1" dirty="0"/>
              <a:t>Bohr Effect (effect of  H+ on </a:t>
            </a:r>
            <a:r>
              <a:rPr lang="en-US" sz="1600" b="1" dirty="0" err="1"/>
              <a:t>Hb</a:t>
            </a:r>
            <a:r>
              <a:rPr lang="en-US" sz="1600" b="1" dirty="0"/>
              <a:t>)</a:t>
            </a:r>
          </a:p>
        </p:txBody>
      </p:sp>
      <p:pic>
        <p:nvPicPr>
          <p:cNvPr id="19463" name="Picture 14" descr="Hbf"/>
          <p:cNvPicPr>
            <a:picLocks noChangeAspect="1" noChangeArrowheads="1"/>
          </p:cNvPicPr>
          <p:nvPr/>
        </p:nvPicPr>
        <p:blipFill>
          <a:blip r:embed="rId4" cstate="print"/>
          <a:srcRect r="16782" b="5035"/>
          <a:stretch>
            <a:fillRect/>
          </a:stretch>
        </p:blipFill>
        <p:spPr bwMode="auto">
          <a:xfrm>
            <a:off x="7620000" y="3200400"/>
            <a:ext cx="2770188" cy="3048000"/>
          </a:xfrm>
          <a:prstGeom prst="rect">
            <a:avLst/>
          </a:prstGeom>
          <a:noFill/>
          <a:ln w="9525">
            <a:noFill/>
            <a:miter lim="800000"/>
            <a:headEnd/>
            <a:tailEnd/>
          </a:ln>
        </p:spPr>
      </p:pic>
      <p:sp>
        <p:nvSpPr>
          <p:cNvPr id="19464" name="Text Box 12"/>
          <p:cNvSpPr txBox="1">
            <a:spLocks noChangeArrowheads="1"/>
          </p:cNvSpPr>
          <p:nvPr/>
        </p:nvSpPr>
        <p:spPr bwMode="auto">
          <a:xfrm>
            <a:off x="2362200" y="6324600"/>
            <a:ext cx="1447800" cy="336550"/>
          </a:xfrm>
          <a:prstGeom prst="rect">
            <a:avLst/>
          </a:prstGeom>
          <a:noFill/>
          <a:ln w="9525">
            <a:noFill/>
            <a:miter lim="800000"/>
            <a:headEnd/>
            <a:tailEnd/>
          </a:ln>
        </p:spPr>
        <p:txBody>
          <a:bodyPr>
            <a:spAutoFit/>
          </a:bodyPr>
          <a:lstStyle/>
          <a:p>
            <a:pPr algn="ctr">
              <a:spcBef>
                <a:spcPct val="50000"/>
              </a:spcBef>
            </a:pPr>
            <a:r>
              <a:rPr lang="en-US" sz="1600" b="1"/>
              <a:t>O</a:t>
            </a:r>
            <a:r>
              <a:rPr lang="en-US" sz="1600" b="1" baseline="-25000"/>
              <a:t>2</a:t>
            </a:r>
            <a:endParaRPr lang="en-US" sz="1600" b="1"/>
          </a:p>
        </p:txBody>
      </p:sp>
      <p:sp>
        <p:nvSpPr>
          <p:cNvPr id="19465" name="Text Box 12"/>
          <p:cNvSpPr txBox="1">
            <a:spLocks noChangeArrowheads="1"/>
          </p:cNvSpPr>
          <p:nvPr/>
        </p:nvSpPr>
        <p:spPr bwMode="auto">
          <a:xfrm>
            <a:off x="8153400" y="6324600"/>
            <a:ext cx="2057400" cy="523220"/>
          </a:xfrm>
          <a:prstGeom prst="rect">
            <a:avLst/>
          </a:prstGeom>
          <a:noFill/>
          <a:ln w="9525">
            <a:noFill/>
            <a:miter lim="800000"/>
            <a:headEnd/>
            <a:tailEnd/>
          </a:ln>
        </p:spPr>
        <p:txBody>
          <a:bodyPr wrap="square">
            <a:spAutoFit/>
          </a:bodyPr>
          <a:lstStyle/>
          <a:p>
            <a:pPr algn="ctr">
              <a:spcBef>
                <a:spcPct val="50000"/>
              </a:spcBef>
            </a:pPr>
            <a:r>
              <a:rPr lang="en-US" sz="1600" b="1" dirty="0"/>
              <a:t>2,3-BPG </a:t>
            </a:r>
            <a:r>
              <a:rPr lang="en-US" sz="1200" b="1" dirty="0"/>
              <a:t>(saturation of O2 on </a:t>
            </a:r>
            <a:r>
              <a:rPr lang="en-US" sz="1200" b="1" dirty="0" err="1"/>
              <a:t>Hb</a:t>
            </a:r>
            <a:r>
              <a:rPr lang="en-US" sz="1200" b="1" dirty="0"/>
              <a:t>-F)</a:t>
            </a:r>
          </a:p>
        </p:txBody>
      </p:sp>
    </p:spTree>
    <p:extLst>
      <p:ext uri="{BB962C8B-B14F-4D97-AF65-F5344CB8AC3E}">
        <p14:creationId xmlns:p14="http://schemas.microsoft.com/office/powerpoint/2010/main" val="554910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2133600" y="2590801"/>
            <a:ext cx="3962400" cy="3781425"/>
          </a:xfrm>
          <a:prstGeom prst="rect">
            <a:avLst/>
          </a:prstGeom>
          <a:noFill/>
          <a:ln w="9525">
            <a:noFill/>
            <a:miter lim="800000"/>
            <a:headEnd/>
            <a:tailEnd/>
          </a:ln>
        </p:spPr>
      </p:pic>
      <p:sp>
        <p:nvSpPr>
          <p:cNvPr id="7171" name="Text Box 3"/>
          <p:cNvSpPr txBox="1">
            <a:spLocks noChangeArrowheads="1"/>
          </p:cNvSpPr>
          <p:nvPr/>
        </p:nvSpPr>
        <p:spPr bwMode="auto">
          <a:xfrm>
            <a:off x="2514600" y="228600"/>
            <a:ext cx="7467600" cy="369888"/>
          </a:xfrm>
          <a:prstGeom prst="rect">
            <a:avLst/>
          </a:prstGeom>
          <a:solidFill>
            <a:srgbClr val="00FF00"/>
          </a:solidFill>
          <a:ln w="9525">
            <a:noFill/>
            <a:miter lim="800000"/>
            <a:headEnd/>
            <a:tailEnd/>
          </a:ln>
        </p:spPr>
        <p:txBody>
          <a:bodyPr>
            <a:spAutoFit/>
          </a:bodyPr>
          <a:lstStyle/>
          <a:p>
            <a:pPr algn="ctr">
              <a:spcBef>
                <a:spcPct val="50000"/>
              </a:spcBef>
            </a:pPr>
            <a:r>
              <a:rPr lang="en-US" b="1"/>
              <a:t>Structure of a metallo-protein : A metal complex perspective</a:t>
            </a:r>
          </a:p>
        </p:txBody>
      </p:sp>
      <p:pic>
        <p:nvPicPr>
          <p:cNvPr id="7172" name="Picture 5"/>
          <p:cNvPicPr>
            <a:picLocks noChangeAspect="1" noChangeArrowheads="1"/>
          </p:cNvPicPr>
          <p:nvPr/>
        </p:nvPicPr>
        <p:blipFill>
          <a:blip r:embed="rId3"/>
          <a:srcRect/>
          <a:stretch>
            <a:fillRect/>
          </a:stretch>
        </p:blipFill>
        <p:spPr bwMode="auto">
          <a:xfrm>
            <a:off x="6096000" y="2743200"/>
            <a:ext cx="3657600" cy="3060700"/>
          </a:xfrm>
          <a:prstGeom prst="rect">
            <a:avLst/>
          </a:prstGeom>
          <a:noFill/>
          <a:ln w="9525">
            <a:noFill/>
            <a:miter lim="800000"/>
            <a:headEnd/>
            <a:tailEnd/>
          </a:ln>
        </p:spPr>
      </p:pic>
      <p:sp>
        <p:nvSpPr>
          <p:cNvPr id="7173" name="Text Box 5"/>
          <p:cNvSpPr txBox="1">
            <a:spLocks noChangeArrowheads="1"/>
          </p:cNvSpPr>
          <p:nvPr/>
        </p:nvSpPr>
        <p:spPr bwMode="auto">
          <a:xfrm>
            <a:off x="1965325" y="457201"/>
            <a:ext cx="184150" cy="366713"/>
          </a:xfrm>
          <a:prstGeom prst="rect">
            <a:avLst/>
          </a:prstGeom>
          <a:noFill/>
          <a:ln w="9525">
            <a:noFill/>
            <a:miter lim="800000"/>
            <a:headEnd/>
            <a:tailEnd/>
          </a:ln>
        </p:spPr>
        <p:txBody>
          <a:bodyPr>
            <a:spAutoFit/>
          </a:bodyPr>
          <a:lstStyle/>
          <a:p>
            <a:pPr>
              <a:spcBef>
                <a:spcPct val="50000"/>
              </a:spcBef>
            </a:pPr>
            <a:endParaRPr lang="en-US"/>
          </a:p>
        </p:txBody>
      </p:sp>
      <p:sp>
        <p:nvSpPr>
          <p:cNvPr id="7174" name="Text Box 6"/>
          <p:cNvSpPr txBox="1">
            <a:spLocks noChangeArrowheads="1"/>
          </p:cNvSpPr>
          <p:nvPr/>
        </p:nvSpPr>
        <p:spPr bwMode="auto">
          <a:xfrm>
            <a:off x="2209800" y="838200"/>
            <a:ext cx="8229600" cy="1569660"/>
          </a:xfrm>
          <a:prstGeom prst="rect">
            <a:avLst/>
          </a:prstGeom>
          <a:noFill/>
          <a:ln w="9525">
            <a:noFill/>
            <a:miter lim="800000"/>
            <a:headEnd/>
            <a:tailEnd/>
          </a:ln>
        </p:spPr>
        <p:txBody>
          <a:bodyPr>
            <a:spAutoFit/>
          </a:bodyPr>
          <a:lstStyle/>
          <a:p>
            <a:pPr>
              <a:spcBef>
                <a:spcPct val="50000"/>
              </a:spcBef>
            </a:pPr>
            <a:r>
              <a:rPr lang="en-US" sz="1600" b="1" dirty="0"/>
              <a:t>Spiral -  </a:t>
            </a:r>
            <a:r>
              <a:rPr lang="en-US" sz="1600" b="1" dirty="0">
                <a:solidFill>
                  <a:srgbClr val="00B0F0"/>
                </a:solidFill>
                <a:sym typeface="Symbol" pitchFamily="18" charset="2"/>
              </a:rPr>
              <a:t> helix </a:t>
            </a:r>
            <a:r>
              <a:rPr lang="en-US" sz="1600" b="1" dirty="0">
                <a:sym typeface="Symbol" pitchFamily="18" charset="2"/>
              </a:rPr>
              <a:t>form of protein    Tape - </a:t>
            </a:r>
            <a:r>
              <a:rPr lang="en-US" sz="1600" b="1" dirty="0">
                <a:solidFill>
                  <a:srgbClr val="00B0F0"/>
                </a:solidFill>
                <a:sym typeface="Symbol" pitchFamily="18" charset="2"/>
              </a:rPr>
              <a:t> Pleated sheet </a:t>
            </a:r>
            <a:r>
              <a:rPr lang="en-US" sz="1600" b="1" dirty="0">
                <a:sym typeface="Symbol" pitchFamily="18" charset="2"/>
              </a:rPr>
              <a:t>form of protein </a:t>
            </a:r>
          </a:p>
          <a:p>
            <a:pPr>
              <a:spcBef>
                <a:spcPct val="50000"/>
              </a:spcBef>
            </a:pPr>
            <a:r>
              <a:rPr lang="en-US" sz="1600" b="1" dirty="0">
                <a:solidFill>
                  <a:srgbClr val="00B0F0"/>
                </a:solidFill>
                <a:sym typeface="Symbol" pitchFamily="18" charset="2"/>
              </a:rPr>
              <a:t>Prosthetic groups </a:t>
            </a:r>
            <a:r>
              <a:rPr lang="en-US" sz="1600" b="1" dirty="0">
                <a:sym typeface="Symbol" pitchFamily="18" charset="2"/>
              </a:rPr>
              <a:t>– A metal complex positioned in a crevice. Some of the ligands for this complex or some times all of the ligands are provided  by the side groups of the amino acid units.</a:t>
            </a:r>
          </a:p>
          <a:p>
            <a:pPr>
              <a:spcBef>
                <a:spcPct val="50000"/>
              </a:spcBef>
            </a:pPr>
            <a:r>
              <a:rPr lang="en-US" sz="1600" b="1" dirty="0">
                <a:sym typeface="Symbol" pitchFamily="18" charset="2"/>
              </a:rPr>
              <a:t>The geometry around the metal and bond distances and  angles are decided by the protein unit </a:t>
            </a:r>
          </a:p>
        </p:txBody>
      </p:sp>
      <p:pic>
        <p:nvPicPr>
          <p:cNvPr id="7175" name="Picture 7" descr="F4"/>
          <p:cNvPicPr>
            <a:picLocks noChangeAspect="1" noChangeArrowheads="1"/>
          </p:cNvPicPr>
          <p:nvPr/>
        </p:nvPicPr>
        <p:blipFill>
          <a:blip r:embed="rId4"/>
          <a:srcRect/>
          <a:stretch>
            <a:fillRect/>
          </a:stretch>
        </p:blipFill>
        <p:spPr bwMode="auto">
          <a:xfrm>
            <a:off x="8924925" y="4953000"/>
            <a:ext cx="1601788" cy="1676400"/>
          </a:xfrm>
          <a:prstGeom prst="rect">
            <a:avLst/>
          </a:prstGeom>
          <a:solidFill>
            <a:srgbClr val="FFFF00">
              <a:alpha val="41960"/>
            </a:srgbClr>
          </a:solidFill>
          <a:ln w="9525">
            <a:noFill/>
            <a:miter lim="800000"/>
            <a:headEnd/>
            <a:tailEnd/>
          </a:ln>
        </p:spPr>
      </p:pic>
      <p:sp>
        <p:nvSpPr>
          <p:cNvPr id="7176" name="Text Box 8"/>
          <p:cNvSpPr txBox="1">
            <a:spLocks noChangeArrowheads="1"/>
          </p:cNvSpPr>
          <p:nvPr/>
        </p:nvSpPr>
        <p:spPr bwMode="auto">
          <a:xfrm>
            <a:off x="2209800" y="6477001"/>
            <a:ext cx="6629400" cy="366713"/>
          </a:xfrm>
          <a:prstGeom prst="rect">
            <a:avLst/>
          </a:prstGeom>
          <a:noFill/>
          <a:ln w="9525">
            <a:noFill/>
            <a:miter lim="800000"/>
            <a:headEnd/>
            <a:tailEnd/>
          </a:ln>
        </p:spPr>
        <p:txBody>
          <a:bodyPr>
            <a:spAutoFit/>
          </a:bodyPr>
          <a:lstStyle/>
          <a:p>
            <a:pPr>
              <a:spcBef>
                <a:spcPct val="50000"/>
              </a:spcBef>
            </a:pPr>
            <a:endParaRPr lang="en-US"/>
          </a:p>
        </p:txBody>
      </p:sp>
      <p:sp>
        <p:nvSpPr>
          <p:cNvPr id="7177" name="Text Box 9"/>
          <p:cNvSpPr txBox="1">
            <a:spLocks noChangeArrowheads="1"/>
          </p:cNvSpPr>
          <p:nvPr/>
        </p:nvSpPr>
        <p:spPr bwMode="auto">
          <a:xfrm>
            <a:off x="2286000" y="6400801"/>
            <a:ext cx="6629400" cy="366713"/>
          </a:xfrm>
          <a:prstGeom prst="rect">
            <a:avLst/>
          </a:prstGeom>
          <a:noFill/>
          <a:ln w="9525">
            <a:noFill/>
            <a:miter lim="800000"/>
            <a:headEnd/>
            <a:tailEnd/>
          </a:ln>
        </p:spPr>
        <p:txBody>
          <a:bodyPr>
            <a:spAutoFit/>
          </a:bodyPr>
          <a:lstStyle/>
          <a:p>
            <a:pPr>
              <a:spcBef>
                <a:spcPct val="50000"/>
              </a:spcBef>
            </a:pPr>
            <a:r>
              <a:rPr lang="en-US" dirty="0" err="1"/>
              <a:t>Myoglobin</a:t>
            </a:r>
            <a:r>
              <a:rPr lang="en-US" dirty="0"/>
              <a:t>			        Carbonic </a:t>
            </a:r>
            <a:r>
              <a:rPr lang="en-US" dirty="0" err="1"/>
              <a:t>anhydrase</a:t>
            </a:r>
            <a:endParaRPr lang="en-US" dirty="0"/>
          </a:p>
        </p:txBody>
      </p:sp>
      <p:sp>
        <p:nvSpPr>
          <p:cNvPr id="12" name="Down Arrow 11"/>
          <p:cNvSpPr/>
          <p:nvPr/>
        </p:nvSpPr>
        <p:spPr>
          <a:xfrm>
            <a:off x="3505200" y="1447800"/>
            <a:ext cx="381000" cy="3124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79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9"/>
          <p:cNvPicPr>
            <a:picLocks noChangeAspect="1" noChangeArrowheads="1"/>
          </p:cNvPicPr>
          <p:nvPr/>
        </p:nvPicPr>
        <p:blipFill>
          <a:blip r:embed="rId2" cstate="print"/>
          <a:srcRect/>
          <a:stretch>
            <a:fillRect/>
          </a:stretch>
        </p:blipFill>
        <p:spPr bwMode="auto">
          <a:xfrm>
            <a:off x="7467600" y="1981200"/>
            <a:ext cx="2590800" cy="2573338"/>
          </a:xfrm>
          <a:prstGeom prst="rect">
            <a:avLst/>
          </a:prstGeom>
          <a:noFill/>
          <a:ln w="9525">
            <a:noFill/>
            <a:miter lim="800000"/>
            <a:headEnd/>
            <a:tailEnd/>
          </a:ln>
        </p:spPr>
      </p:pic>
      <p:sp>
        <p:nvSpPr>
          <p:cNvPr id="20483" name="Text Box 6"/>
          <p:cNvSpPr txBox="1">
            <a:spLocks noChangeArrowheads="1"/>
          </p:cNvSpPr>
          <p:nvPr/>
        </p:nvSpPr>
        <p:spPr bwMode="auto">
          <a:xfrm>
            <a:off x="4495800" y="457201"/>
            <a:ext cx="2971800" cy="366713"/>
          </a:xfrm>
          <a:prstGeom prst="rect">
            <a:avLst/>
          </a:prstGeom>
          <a:solidFill>
            <a:srgbClr val="00FF00"/>
          </a:solidFill>
          <a:ln w="9525">
            <a:noFill/>
            <a:miter lim="800000"/>
            <a:headEnd/>
            <a:tailEnd/>
          </a:ln>
        </p:spPr>
        <p:txBody>
          <a:bodyPr>
            <a:spAutoFit/>
          </a:bodyPr>
          <a:lstStyle/>
          <a:p>
            <a:pPr algn="ctr">
              <a:spcBef>
                <a:spcPct val="50000"/>
              </a:spcBef>
            </a:pPr>
            <a:r>
              <a:rPr lang="en-US" b="1"/>
              <a:t>The Bohr Effect</a:t>
            </a:r>
          </a:p>
        </p:txBody>
      </p:sp>
      <p:sp>
        <p:nvSpPr>
          <p:cNvPr id="20484" name="Text Box 8"/>
          <p:cNvSpPr txBox="1">
            <a:spLocks noChangeArrowheads="1"/>
          </p:cNvSpPr>
          <p:nvPr/>
        </p:nvSpPr>
        <p:spPr bwMode="auto">
          <a:xfrm>
            <a:off x="2286000" y="1066800"/>
            <a:ext cx="7467600" cy="915988"/>
          </a:xfrm>
          <a:prstGeom prst="rect">
            <a:avLst/>
          </a:prstGeom>
          <a:noFill/>
          <a:ln w="9525">
            <a:noFill/>
            <a:miter lim="800000"/>
            <a:headEnd/>
            <a:tailEnd/>
          </a:ln>
        </p:spPr>
        <p:txBody>
          <a:bodyPr>
            <a:spAutoFit/>
          </a:bodyPr>
          <a:lstStyle/>
          <a:p>
            <a:pPr>
              <a:spcBef>
                <a:spcPct val="50000"/>
              </a:spcBef>
            </a:pPr>
            <a:r>
              <a:rPr lang="en-US"/>
              <a:t>Christian Bohr, father of Niels Bohr discovered this effect. An increase in concentration of protons and/or carbon dioxide will reduce the oxygen affinity of hemoglobin</a:t>
            </a:r>
          </a:p>
        </p:txBody>
      </p:sp>
      <p:sp>
        <p:nvSpPr>
          <p:cNvPr id="20485" name="Text Box 9"/>
          <p:cNvSpPr txBox="1">
            <a:spLocks noChangeArrowheads="1"/>
          </p:cNvSpPr>
          <p:nvPr/>
        </p:nvSpPr>
        <p:spPr bwMode="auto">
          <a:xfrm>
            <a:off x="2209800" y="2209800"/>
            <a:ext cx="4876800" cy="2838450"/>
          </a:xfrm>
          <a:prstGeom prst="rect">
            <a:avLst/>
          </a:prstGeom>
          <a:noFill/>
          <a:ln w="9525">
            <a:noFill/>
            <a:miter lim="800000"/>
            <a:headEnd/>
            <a:tailEnd/>
          </a:ln>
        </p:spPr>
        <p:txBody>
          <a:bodyPr>
            <a:spAutoFit/>
          </a:bodyPr>
          <a:lstStyle/>
          <a:p>
            <a:pPr algn="just">
              <a:spcBef>
                <a:spcPct val="50000"/>
              </a:spcBef>
            </a:pPr>
            <a:r>
              <a:rPr lang="en-US"/>
              <a:t>The chemical basis for the Bohr effect is due to the </a:t>
            </a:r>
            <a:r>
              <a:rPr lang="en-US" b="1">
                <a:solidFill>
                  <a:srgbClr val="CC0000"/>
                </a:solidFill>
              </a:rPr>
              <a:t>formation of two salt bridges of the quaternary structure</a:t>
            </a:r>
            <a:r>
              <a:rPr lang="en-US"/>
              <a:t>. One of the salt bridges is formed by the interaction between Histidine 146 and Lysine 40. This connection will help to orient the histidine residue to also interact in another salt bridge formation with the negatively charged aspartate 94. The second bridge is formed with the aid of an additional proton on the histidine residue.</a:t>
            </a:r>
          </a:p>
        </p:txBody>
      </p:sp>
      <p:sp>
        <p:nvSpPr>
          <p:cNvPr id="20486" name="Text Box 10"/>
          <p:cNvSpPr txBox="1">
            <a:spLocks noChangeArrowheads="1"/>
          </p:cNvSpPr>
          <p:nvPr/>
        </p:nvSpPr>
        <p:spPr bwMode="auto">
          <a:xfrm>
            <a:off x="2438400" y="5638800"/>
            <a:ext cx="3124200" cy="738664"/>
          </a:xfrm>
          <a:prstGeom prst="rect">
            <a:avLst/>
          </a:prstGeom>
          <a:noFill/>
          <a:ln w="9525">
            <a:noFill/>
            <a:miter lim="800000"/>
            <a:headEnd/>
            <a:tailEnd/>
          </a:ln>
        </p:spPr>
        <p:txBody>
          <a:bodyPr>
            <a:spAutoFit/>
          </a:bodyPr>
          <a:lstStyle/>
          <a:p>
            <a:pPr>
              <a:spcBef>
                <a:spcPct val="50000"/>
              </a:spcBef>
            </a:pPr>
            <a:r>
              <a:rPr lang="en-US" sz="1400" b="1"/>
              <a:t>Below a pH of 6, the imidazole ring of histidine is mostly protonated thus favoring salt bridge formation</a:t>
            </a:r>
          </a:p>
        </p:txBody>
      </p:sp>
      <p:pic>
        <p:nvPicPr>
          <p:cNvPr id="20487" name="Picture 2" descr="interaction_sm"/>
          <p:cNvPicPr>
            <a:picLocks noChangeAspect="1" noChangeArrowheads="1"/>
          </p:cNvPicPr>
          <p:nvPr/>
        </p:nvPicPr>
        <p:blipFill>
          <a:blip r:embed="rId3" cstate="print"/>
          <a:srcRect t="65625"/>
          <a:stretch>
            <a:fillRect/>
          </a:stretch>
        </p:blipFill>
        <p:spPr bwMode="auto">
          <a:xfrm>
            <a:off x="6477000" y="5105401"/>
            <a:ext cx="3505200" cy="1268413"/>
          </a:xfrm>
          <a:prstGeom prst="rect">
            <a:avLst/>
          </a:prstGeom>
          <a:noFill/>
          <a:ln w="9525">
            <a:noFill/>
            <a:miter lim="800000"/>
            <a:headEnd/>
            <a:tailEnd/>
          </a:ln>
        </p:spPr>
      </p:pic>
      <p:sp>
        <p:nvSpPr>
          <p:cNvPr id="20488" name="Text Box 12"/>
          <p:cNvSpPr txBox="1">
            <a:spLocks noChangeArrowheads="1"/>
          </p:cNvSpPr>
          <p:nvPr/>
        </p:nvSpPr>
        <p:spPr bwMode="auto">
          <a:xfrm>
            <a:off x="8077200" y="6400800"/>
            <a:ext cx="2209800" cy="523220"/>
          </a:xfrm>
          <a:prstGeom prst="rect">
            <a:avLst/>
          </a:prstGeom>
          <a:noFill/>
          <a:ln w="9525">
            <a:noFill/>
            <a:miter lim="800000"/>
            <a:headEnd/>
            <a:tailEnd/>
          </a:ln>
        </p:spPr>
        <p:txBody>
          <a:bodyPr>
            <a:spAutoFit/>
          </a:bodyPr>
          <a:lstStyle/>
          <a:p>
            <a:pPr>
              <a:spcBef>
                <a:spcPct val="50000"/>
              </a:spcBef>
            </a:pPr>
            <a:r>
              <a:rPr lang="en-US" sz="1400"/>
              <a:t>A salt bridge ( weak electrostatic interaction)</a:t>
            </a:r>
          </a:p>
        </p:txBody>
      </p:sp>
    </p:spTree>
    <p:extLst>
      <p:ext uri="{BB962C8B-B14F-4D97-AF65-F5344CB8AC3E}">
        <p14:creationId xmlns:p14="http://schemas.microsoft.com/office/powerpoint/2010/main" val="36502144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2741340397032003"/>
          <p:cNvPicPr>
            <a:picLocks noChangeAspect="1" noChangeArrowheads="1"/>
          </p:cNvPicPr>
          <p:nvPr/>
        </p:nvPicPr>
        <p:blipFill>
          <a:blip r:embed="rId2" cstate="print"/>
          <a:srcRect/>
          <a:stretch>
            <a:fillRect/>
          </a:stretch>
        </p:blipFill>
        <p:spPr bwMode="auto">
          <a:xfrm>
            <a:off x="8229600" y="762000"/>
            <a:ext cx="1714500" cy="2190750"/>
          </a:xfrm>
          <a:prstGeom prst="rect">
            <a:avLst/>
          </a:prstGeom>
          <a:noFill/>
          <a:ln w="9525">
            <a:noFill/>
            <a:miter lim="800000"/>
            <a:headEnd/>
            <a:tailEnd/>
          </a:ln>
        </p:spPr>
      </p:pic>
      <p:pic>
        <p:nvPicPr>
          <p:cNvPr id="22531" name="Picture 1" descr="Figure 10.23. Mode of Binding of 2,3-BPG to Human Deoxyhemoglobin."/>
          <p:cNvPicPr>
            <a:picLocks noChangeAspect="1" noChangeArrowheads="1"/>
          </p:cNvPicPr>
          <p:nvPr/>
        </p:nvPicPr>
        <p:blipFill>
          <a:blip r:embed="rId3" cstate="print"/>
          <a:srcRect/>
          <a:stretch>
            <a:fillRect/>
          </a:stretch>
        </p:blipFill>
        <p:spPr bwMode="auto">
          <a:xfrm>
            <a:off x="1676400" y="762001"/>
            <a:ext cx="5638800" cy="2626509"/>
          </a:xfrm>
          <a:prstGeom prst="rect">
            <a:avLst/>
          </a:prstGeom>
          <a:noFill/>
          <a:ln w="9525">
            <a:noFill/>
            <a:miter lim="800000"/>
            <a:headEnd/>
            <a:tailEnd/>
          </a:ln>
        </p:spPr>
      </p:pic>
      <p:sp>
        <p:nvSpPr>
          <p:cNvPr id="22532" name="Text Box 6"/>
          <p:cNvSpPr txBox="1">
            <a:spLocks noChangeArrowheads="1"/>
          </p:cNvSpPr>
          <p:nvPr/>
        </p:nvSpPr>
        <p:spPr bwMode="auto">
          <a:xfrm>
            <a:off x="1905000" y="3810001"/>
            <a:ext cx="7924800" cy="2246769"/>
          </a:xfrm>
          <a:prstGeom prst="rect">
            <a:avLst/>
          </a:prstGeom>
          <a:noFill/>
          <a:ln w="9525">
            <a:noFill/>
            <a:miter lim="800000"/>
            <a:headEnd/>
            <a:tailEnd/>
          </a:ln>
        </p:spPr>
        <p:txBody>
          <a:bodyPr>
            <a:spAutoFit/>
          </a:bodyPr>
          <a:lstStyle/>
          <a:p>
            <a:pPr algn="just">
              <a:spcBef>
                <a:spcPct val="50000"/>
              </a:spcBef>
            </a:pPr>
            <a:r>
              <a:rPr lang="en-US" sz="2000" dirty="0"/>
              <a:t>The organic compound </a:t>
            </a:r>
            <a:r>
              <a:rPr lang="en-US" sz="2000" b="1" dirty="0">
                <a:solidFill>
                  <a:srgbClr val="CC0000"/>
                </a:solidFill>
              </a:rPr>
              <a:t>2, 3 </a:t>
            </a:r>
            <a:r>
              <a:rPr lang="en-US" sz="2000" b="1" dirty="0" err="1">
                <a:solidFill>
                  <a:srgbClr val="CC0000"/>
                </a:solidFill>
              </a:rPr>
              <a:t>biphospho</a:t>
            </a:r>
            <a:r>
              <a:rPr lang="en-US" sz="2000" b="1" dirty="0">
                <a:solidFill>
                  <a:srgbClr val="CC0000"/>
                </a:solidFill>
              </a:rPr>
              <a:t> </a:t>
            </a:r>
            <a:r>
              <a:rPr lang="en-US" sz="2000" b="1" dirty="0" err="1">
                <a:solidFill>
                  <a:srgbClr val="CC0000"/>
                </a:solidFill>
              </a:rPr>
              <a:t>glycerate</a:t>
            </a:r>
            <a:r>
              <a:rPr lang="en-US" sz="2000" b="1" dirty="0">
                <a:solidFill>
                  <a:srgbClr val="CC0000"/>
                </a:solidFill>
              </a:rPr>
              <a:t> (BPG)</a:t>
            </a:r>
            <a:r>
              <a:rPr lang="en-US" sz="2000" b="1" dirty="0"/>
              <a:t> </a:t>
            </a:r>
            <a:r>
              <a:rPr lang="en-US" sz="2000" dirty="0"/>
              <a:t>binds to hemoglobin A and reduces its O</a:t>
            </a:r>
            <a:r>
              <a:rPr lang="en-US" sz="2000" baseline="-25000" dirty="0"/>
              <a:t>2</a:t>
            </a:r>
            <a:r>
              <a:rPr lang="en-US" sz="2000" dirty="0"/>
              <a:t> affinity  by a factor of 26. This at the first instance will make one wonder why? Interestingly, this increases the oxygen-binding affinity of fetal hemoglobin (</a:t>
            </a:r>
            <a:r>
              <a:rPr lang="en-US" sz="2000" dirty="0" err="1"/>
              <a:t>Hb</a:t>
            </a:r>
            <a:r>
              <a:rPr lang="en-US" sz="2000" dirty="0"/>
              <a:t>-F) relative to that of maternal (</a:t>
            </a:r>
            <a:r>
              <a:rPr lang="en-US" sz="2000" dirty="0" err="1"/>
              <a:t>Hb</a:t>
            </a:r>
            <a:r>
              <a:rPr lang="en-US" sz="2000" dirty="0"/>
              <a:t>-A) hemoglobin. This difference in oxygen affinity allows oxygen to be effectively transferred from maternal to fetal red cells,  the transport of oxygen from mother to fetus.</a:t>
            </a:r>
          </a:p>
        </p:txBody>
      </p:sp>
      <p:sp>
        <p:nvSpPr>
          <p:cNvPr id="22533" name="Text Box 7"/>
          <p:cNvSpPr txBox="1">
            <a:spLocks noChangeArrowheads="1"/>
          </p:cNvSpPr>
          <p:nvPr/>
        </p:nvSpPr>
        <p:spPr bwMode="auto">
          <a:xfrm>
            <a:off x="8077200" y="3200400"/>
            <a:ext cx="2286000" cy="304800"/>
          </a:xfrm>
          <a:prstGeom prst="rect">
            <a:avLst/>
          </a:prstGeom>
          <a:noFill/>
          <a:ln w="9525">
            <a:noFill/>
            <a:miter lim="800000"/>
            <a:headEnd/>
            <a:tailEnd/>
          </a:ln>
        </p:spPr>
        <p:txBody>
          <a:bodyPr>
            <a:spAutoFit/>
          </a:bodyPr>
          <a:lstStyle/>
          <a:p>
            <a:pPr>
              <a:spcBef>
                <a:spcPct val="50000"/>
              </a:spcBef>
            </a:pPr>
            <a:r>
              <a:rPr lang="en-US" sz="1400" b="1"/>
              <a:t>2,3- Biphosphoglycerate</a:t>
            </a:r>
          </a:p>
        </p:txBody>
      </p:sp>
      <p:sp>
        <p:nvSpPr>
          <p:cNvPr id="8" name="TextBox 7"/>
          <p:cNvSpPr txBox="1"/>
          <p:nvPr/>
        </p:nvSpPr>
        <p:spPr>
          <a:xfrm>
            <a:off x="3886200" y="304800"/>
            <a:ext cx="3810000" cy="369332"/>
          </a:xfrm>
          <a:prstGeom prst="rect">
            <a:avLst/>
          </a:prstGeom>
          <a:noFill/>
        </p:spPr>
        <p:txBody>
          <a:bodyPr wrap="square" rtlCol="0">
            <a:spAutoFit/>
          </a:bodyPr>
          <a:lstStyle/>
          <a:p>
            <a:r>
              <a:rPr lang="en-US" b="1" dirty="0">
                <a:solidFill>
                  <a:srgbClr val="CC0000"/>
                </a:solidFill>
              </a:rPr>
              <a:t>2, 3 </a:t>
            </a:r>
            <a:r>
              <a:rPr lang="en-US" b="1" dirty="0" err="1">
                <a:solidFill>
                  <a:srgbClr val="CC0000"/>
                </a:solidFill>
              </a:rPr>
              <a:t>biphospho</a:t>
            </a:r>
            <a:r>
              <a:rPr lang="en-US" b="1" dirty="0">
                <a:solidFill>
                  <a:srgbClr val="CC0000"/>
                </a:solidFill>
              </a:rPr>
              <a:t> </a:t>
            </a:r>
            <a:r>
              <a:rPr lang="en-US" b="1" dirty="0" err="1">
                <a:solidFill>
                  <a:srgbClr val="CC0000"/>
                </a:solidFill>
              </a:rPr>
              <a:t>glycerate</a:t>
            </a:r>
            <a:r>
              <a:rPr lang="en-US" b="1" dirty="0">
                <a:solidFill>
                  <a:srgbClr val="CC0000"/>
                </a:solidFill>
              </a:rPr>
              <a:t> (BPG)</a:t>
            </a:r>
            <a:r>
              <a:rPr lang="en-US" b="1" dirty="0"/>
              <a:t> </a:t>
            </a:r>
            <a:endParaRPr lang="en-US" dirty="0"/>
          </a:p>
        </p:txBody>
      </p:sp>
    </p:spTree>
    <p:extLst>
      <p:ext uri="{BB962C8B-B14F-4D97-AF65-F5344CB8AC3E}">
        <p14:creationId xmlns:p14="http://schemas.microsoft.com/office/powerpoint/2010/main" val="14544641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0"/>
          <p:cNvSpPr txBox="1">
            <a:spLocks noChangeArrowheads="1"/>
          </p:cNvSpPr>
          <p:nvPr/>
        </p:nvSpPr>
        <p:spPr bwMode="auto">
          <a:xfrm>
            <a:off x="4876800" y="228601"/>
            <a:ext cx="3505200" cy="646331"/>
          </a:xfrm>
          <a:prstGeom prst="rect">
            <a:avLst/>
          </a:prstGeom>
          <a:solidFill>
            <a:srgbClr val="00FF00"/>
          </a:solidFill>
          <a:ln w="9525">
            <a:noFill/>
            <a:miter lim="800000"/>
            <a:headEnd/>
            <a:tailEnd/>
          </a:ln>
        </p:spPr>
        <p:txBody>
          <a:bodyPr>
            <a:spAutoFit/>
          </a:bodyPr>
          <a:lstStyle/>
          <a:p>
            <a:pPr algn="ctr">
              <a:spcBef>
                <a:spcPct val="50000"/>
              </a:spcBef>
            </a:pPr>
            <a:r>
              <a:rPr lang="en-US" b="1" dirty="0"/>
              <a:t>Hemoglobin  A and Hemoglobin F  Differences </a:t>
            </a:r>
          </a:p>
        </p:txBody>
      </p:sp>
      <p:pic>
        <p:nvPicPr>
          <p:cNvPr id="21507" name="Picture 5"/>
          <p:cNvPicPr>
            <a:picLocks noChangeAspect="1" noChangeArrowheads="1"/>
          </p:cNvPicPr>
          <p:nvPr/>
        </p:nvPicPr>
        <p:blipFill>
          <a:blip r:embed="rId2" cstate="print"/>
          <a:srcRect/>
          <a:stretch>
            <a:fillRect/>
          </a:stretch>
        </p:blipFill>
        <p:spPr bwMode="auto">
          <a:xfrm>
            <a:off x="1524000" y="0"/>
            <a:ext cx="1981200" cy="1485900"/>
          </a:xfrm>
          <a:prstGeom prst="rect">
            <a:avLst/>
          </a:prstGeom>
          <a:noFill/>
          <a:ln w="9525">
            <a:noFill/>
            <a:miter lim="800000"/>
            <a:headEnd/>
            <a:tailEnd/>
          </a:ln>
        </p:spPr>
      </p:pic>
      <p:sp>
        <p:nvSpPr>
          <p:cNvPr id="21508" name="Text Box 6"/>
          <p:cNvSpPr txBox="1">
            <a:spLocks noChangeArrowheads="1"/>
          </p:cNvSpPr>
          <p:nvPr/>
        </p:nvSpPr>
        <p:spPr bwMode="auto">
          <a:xfrm>
            <a:off x="6324600" y="1143000"/>
            <a:ext cx="4114800" cy="1077218"/>
          </a:xfrm>
          <a:prstGeom prst="rect">
            <a:avLst/>
          </a:prstGeom>
          <a:noFill/>
          <a:ln w="9525">
            <a:noFill/>
            <a:miter lim="800000"/>
            <a:headEnd/>
            <a:tailEnd/>
          </a:ln>
        </p:spPr>
        <p:txBody>
          <a:bodyPr>
            <a:spAutoFit/>
          </a:bodyPr>
          <a:lstStyle/>
          <a:p>
            <a:pPr algn="just">
              <a:spcBef>
                <a:spcPct val="50000"/>
              </a:spcBef>
            </a:pPr>
            <a:r>
              <a:rPr lang="en-US" sz="1600" dirty="0"/>
              <a:t>Babies are born with hemoglobin F (Fetal), but after a few months, the body shuts off its synthesis and starts making hemoglobin A (Adult). That's called the </a:t>
            </a:r>
            <a:r>
              <a:rPr lang="en-US" sz="1600" b="1" dirty="0">
                <a:solidFill>
                  <a:srgbClr val="CC0000"/>
                </a:solidFill>
              </a:rPr>
              <a:t>hemoglobin switch</a:t>
            </a:r>
            <a:r>
              <a:rPr lang="en-US" sz="1600" dirty="0">
                <a:solidFill>
                  <a:srgbClr val="CC0000"/>
                </a:solidFill>
              </a:rPr>
              <a:t>.</a:t>
            </a:r>
          </a:p>
        </p:txBody>
      </p:sp>
      <p:pic>
        <p:nvPicPr>
          <p:cNvPr id="21509" name="Picture 7"/>
          <p:cNvPicPr>
            <a:picLocks noChangeAspect="1" noChangeArrowheads="1"/>
          </p:cNvPicPr>
          <p:nvPr/>
        </p:nvPicPr>
        <p:blipFill>
          <a:blip r:embed="rId3" cstate="print"/>
          <a:srcRect t="11060"/>
          <a:stretch>
            <a:fillRect/>
          </a:stretch>
        </p:blipFill>
        <p:spPr bwMode="auto">
          <a:xfrm>
            <a:off x="2362200" y="1524001"/>
            <a:ext cx="3810000" cy="1838325"/>
          </a:xfrm>
          <a:prstGeom prst="rect">
            <a:avLst/>
          </a:prstGeom>
          <a:noFill/>
          <a:ln w="9525">
            <a:noFill/>
            <a:miter lim="800000"/>
            <a:headEnd/>
            <a:tailEnd/>
          </a:ln>
        </p:spPr>
      </p:pic>
      <p:sp>
        <p:nvSpPr>
          <p:cNvPr id="21510" name="Text Box 8"/>
          <p:cNvSpPr txBox="1">
            <a:spLocks noChangeArrowheads="1"/>
          </p:cNvSpPr>
          <p:nvPr/>
        </p:nvSpPr>
        <p:spPr bwMode="auto">
          <a:xfrm>
            <a:off x="1752600" y="3164682"/>
            <a:ext cx="4953000" cy="3693319"/>
          </a:xfrm>
          <a:prstGeom prst="rect">
            <a:avLst/>
          </a:prstGeom>
          <a:noFill/>
          <a:ln w="9525">
            <a:noFill/>
            <a:miter lim="800000"/>
            <a:headEnd/>
            <a:tailEnd/>
          </a:ln>
        </p:spPr>
        <p:txBody>
          <a:bodyPr>
            <a:spAutoFit/>
          </a:bodyPr>
          <a:lstStyle/>
          <a:p>
            <a:pPr algn="just">
              <a:spcBef>
                <a:spcPct val="50000"/>
              </a:spcBef>
            </a:pPr>
            <a:r>
              <a:rPr lang="en-US" dirty="0"/>
              <a:t>From the structural point of view, the adult hemoglobin is composed of 4 </a:t>
            </a:r>
            <a:r>
              <a:rPr lang="en-US" dirty="0" err="1"/>
              <a:t>heme</a:t>
            </a:r>
            <a:r>
              <a:rPr lang="en-US" dirty="0"/>
              <a:t> groups, 2 </a:t>
            </a:r>
            <a:r>
              <a:rPr lang="en-US" b="1" dirty="0"/>
              <a:t>alpha</a:t>
            </a:r>
            <a:r>
              <a:rPr lang="en-US" dirty="0"/>
              <a:t> chains and 2 </a:t>
            </a:r>
            <a:r>
              <a:rPr lang="en-US" b="1" dirty="0"/>
              <a:t>beta</a:t>
            </a:r>
            <a:r>
              <a:rPr lang="en-US" dirty="0"/>
              <a:t> chains. The fetal hemoglobin is also composed of 4 </a:t>
            </a:r>
            <a:r>
              <a:rPr lang="en-US" dirty="0" err="1"/>
              <a:t>heme</a:t>
            </a:r>
            <a:r>
              <a:rPr lang="en-US" dirty="0"/>
              <a:t> groups, 2 </a:t>
            </a:r>
            <a:r>
              <a:rPr lang="en-US" b="1" dirty="0"/>
              <a:t>alpha</a:t>
            </a:r>
            <a:r>
              <a:rPr lang="en-US" dirty="0"/>
              <a:t> chains and 2 </a:t>
            </a:r>
            <a:r>
              <a:rPr lang="en-US" b="1" dirty="0">
                <a:solidFill>
                  <a:srgbClr val="FF0000"/>
                </a:solidFill>
              </a:rPr>
              <a:t>delta</a:t>
            </a:r>
            <a:r>
              <a:rPr lang="en-US" dirty="0"/>
              <a:t> chains. </a:t>
            </a:r>
            <a:r>
              <a:rPr lang="en-US" b="1" dirty="0">
                <a:solidFill>
                  <a:srgbClr val="FF0000"/>
                </a:solidFill>
              </a:rPr>
              <a:t>The </a:t>
            </a:r>
            <a:r>
              <a:rPr lang="en-US" b="1" dirty="0">
                <a:solidFill>
                  <a:srgbClr val="FF0000"/>
                </a:solidFill>
                <a:sym typeface="Symbol" pitchFamily="18" charset="2"/>
              </a:rPr>
              <a:t></a:t>
            </a:r>
            <a:r>
              <a:rPr lang="en-US" b="1" dirty="0">
                <a:solidFill>
                  <a:srgbClr val="FF0000"/>
                </a:solidFill>
              </a:rPr>
              <a:t> chain is 72% identical in amino acid sequence with the β chain. One noteworthy change is the substitution of a </a:t>
            </a:r>
            <a:r>
              <a:rPr lang="en-US" b="1" dirty="0">
                <a:solidFill>
                  <a:srgbClr val="7030A0"/>
                </a:solidFill>
              </a:rPr>
              <a:t>serine</a:t>
            </a:r>
            <a:r>
              <a:rPr lang="en-US" b="1" dirty="0">
                <a:solidFill>
                  <a:srgbClr val="FF0000"/>
                </a:solidFill>
              </a:rPr>
              <a:t> residue for </a:t>
            </a:r>
            <a:r>
              <a:rPr lang="en-US" b="1" dirty="0">
                <a:solidFill>
                  <a:srgbClr val="0070C0"/>
                </a:solidFill>
              </a:rPr>
              <a:t>Histidine</a:t>
            </a:r>
            <a:r>
              <a:rPr lang="en-US" b="1" dirty="0">
                <a:solidFill>
                  <a:srgbClr val="FF0000"/>
                </a:solidFill>
              </a:rPr>
              <a:t>143 in the β chain. </a:t>
            </a:r>
            <a:r>
              <a:rPr lang="en-US" dirty="0"/>
              <a:t>In addition, the fetal hemoglobin and adult hemoglobin are found to be different near the 2,3 BPG binding site. The </a:t>
            </a:r>
            <a:r>
              <a:rPr lang="en-US" dirty="0">
                <a:solidFill>
                  <a:srgbClr val="CC0000"/>
                </a:solidFill>
              </a:rPr>
              <a:t>2,3 BPG binds less tightly with the </a:t>
            </a:r>
            <a:r>
              <a:rPr lang="en-US" dirty="0" err="1">
                <a:solidFill>
                  <a:srgbClr val="CC0000"/>
                </a:solidFill>
              </a:rPr>
              <a:t>deoxy</a:t>
            </a:r>
            <a:r>
              <a:rPr lang="en-US" dirty="0">
                <a:solidFill>
                  <a:srgbClr val="CC0000"/>
                </a:solidFill>
              </a:rPr>
              <a:t> form of fetal hemoglobin as compared to the </a:t>
            </a:r>
            <a:r>
              <a:rPr lang="en-US" dirty="0" err="1">
                <a:solidFill>
                  <a:srgbClr val="CC0000"/>
                </a:solidFill>
              </a:rPr>
              <a:t>deoxy</a:t>
            </a:r>
            <a:r>
              <a:rPr lang="en-US" dirty="0">
                <a:solidFill>
                  <a:srgbClr val="CC0000"/>
                </a:solidFill>
              </a:rPr>
              <a:t> form of adult hemoglobin</a:t>
            </a:r>
            <a:r>
              <a:rPr lang="en-US" dirty="0"/>
              <a:t>. </a:t>
            </a:r>
          </a:p>
        </p:txBody>
      </p:sp>
      <p:pic>
        <p:nvPicPr>
          <p:cNvPr id="21511" name="Picture 10"/>
          <p:cNvPicPr>
            <a:picLocks noChangeAspect="1" noChangeArrowheads="1"/>
          </p:cNvPicPr>
          <p:nvPr/>
        </p:nvPicPr>
        <p:blipFill>
          <a:blip r:embed="rId4" cstate="print"/>
          <a:srcRect/>
          <a:stretch>
            <a:fillRect/>
          </a:stretch>
        </p:blipFill>
        <p:spPr bwMode="auto">
          <a:xfrm>
            <a:off x="8229600" y="4876800"/>
            <a:ext cx="1371600" cy="1206500"/>
          </a:xfrm>
          <a:prstGeom prst="rect">
            <a:avLst/>
          </a:prstGeom>
          <a:noFill/>
          <a:ln w="9525">
            <a:noFill/>
            <a:miter lim="800000"/>
            <a:headEnd/>
            <a:tailEnd/>
          </a:ln>
        </p:spPr>
      </p:pic>
      <p:pic>
        <p:nvPicPr>
          <p:cNvPr id="21512" name="Picture 11" descr="500px-Histidin_-_Histidine"/>
          <p:cNvPicPr>
            <a:picLocks noChangeAspect="1" noChangeArrowheads="1"/>
          </p:cNvPicPr>
          <p:nvPr/>
        </p:nvPicPr>
        <p:blipFill>
          <a:blip r:embed="rId5" cstate="print"/>
          <a:srcRect/>
          <a:stretch>
            <a:fillRect/>
          </a:stretch>
        </p:blipFill>
        <p:spPr bwMode="auto">
          <a:xfrm>
            <a:off x="7772400" y="2438400"/>
            <a:ext cx="1905000" cy="1041400"/>
          </a:xfrm>
          <a:prstGeom prst="rect">
            <a:avLst/>
          </a:prstGeom>
          <a:noFill/>
          <a:ln w="9525">
            <a:noFill/>
            <a:miter lim="800000"/>
            <a:headEnd/>
            <a:tailEnd/>
          </a:ln>
        </p:spPr>
      </p:pic>
      <p:sp>
        <p:nvSpPr>
          <p:cNvPr id="21513" name="Text Box 12"/>
          <p:cNvSpPr txBox="1">
            <a:spLocks noChangeArrowheads="1"/>
          </p:cNvSpPr>
          <p:nvPr/>
        </p:nvSpPr>
        <p:spPr bwMode="auto">
          <a:xfrm>
            <a:off x="8077200" y="3505201"/>
            <a:ext cx="1600200" cy="779463"/>
          </a:xfrm>
          <a:prstGeom prst="rect">
            <a:avLst/>
          </a:prstGeom>
          <a:noFill/>
          <a:ln w="9525">
            <a:noFill/>
            <a:miter lim="800000"/>
            <a:headEnd/>
            <a:tailEnd/>
          </a:ln>
        </p:spPr>
        <p:txBody>
          <a:bodyPr>
            <a:spAutoFit/>
          </a:bodyPr>
          <a:lstStyle/>
          <a:p>
            <a:pPr>
              <a:spcBef>
                <a:spcPct val="50000"/>
              </a:spcBef>
            </a:pPr>
            <a:r>
              <a:rPr lang="en-US" dirty="0" err="1"/>
              <a:t>Hb</a:t>
            </a:r>
            <a:r>
              <a:rPr lang="en-US" dirty="0"/>
              <a:t> A  </a:t>
            </a:r>
            <a:r>
              <a:rPr lang="en-US" dirty="0">
                <a:sym typeface="Symbol" pitchFamily="18" charset="2"/>
              </a:rPr>
              <a:t> chain</a:t>
            </a:r>
          </a:p>
          <a:p>
            <a:pPr>
              <a:spcBef>
                <a:spcPct val="50000"/>
              </a:spcBef>
            </a:pPr>
            <a:r>
              <a:rPr lang="en-US" dirty="0" err="1">
                <a:sym typeface="Symbol" pitchFamily="18" charset="2"/>
              </a:rPr>
              <a:t>Histidine</a:t>
            </a:r>
            <a:endParaRPr lang="en-US" dirty="0">
              <a:sym typeface="Symbol" pitchFamily="18" charset="2"/>
            </a:endParaRPr>
          </a:p>
        </p:txBody>
      </p:sp>
      <p:sp>
        <p:nvSpPr>
          <p:cNvPr id="21514" name="Text Box 13"/>
          <p:cNvSpPr txBox="1">
            <a:spLocks noChangeArrowheads="1"/>
          </p:cNvSpPr>
          <p:nvPr/>
        </p:nvSpPr>
        <p:spPr bwMode="auto">
          <a:xfrm>
            <a:off x="8153400" y="6096000"/>
            <a:ext cx="1600200" cy="641350"/>
          </a:xfrm>
          <a:prstGeom prst="rect">
            <a:avLst/>
          </a:prstGeom>
          <a:noFill/>
          <a:ln w="9525">
            <a:noFill/>
            <a:miter lim="800000"/>
            <a:headEnd/>
            <a:tailEnd/>
          </a:ln>
        </p:spPr>
        <p:txBody>
          <a:bodyPr>
            <a:spAutoFit/>
          </a:bodyPr>
          <a:lstStyle/>
          <a:p>
            <a:pPr>
              <a:spcBef>
                <a:spcPct val="50000"/>
              </a:spcBef>
            </a:pPr>
            <a:r>
              <a:rPr lang="en-US"/>
              <a:t>Hb F </a:t>
            </a:r>
            <a:r>
              <a:rPr lang="en-US">
                <a:sym typeface="Symbol" pitchFamily="18" charset="2"/>
              </a:rPr>
              <a:t></a:t>
            </a:r>
            <a:r>
              <a:rPr lang="en-US"/>
              <a:t>  </a:t>
            </a:r>
            <a:r>
              <a:rPr lang="en-US">
                <a:sym typeface="Symbol" pitchFamily="18" charset="2"/>
              </a:rPr>
              <a:t> chain Serine</a:t>
            </a:r>
          </a:p>
        </p:txBody>
      </p:sp>
    </p:spTree>
    <p:extLst>
      <p:ext uri="{BB962C8B-B14F-4D97-AF65-F5344CB8AC3E}">
        <p14:creationId xmlns:p14="http://schemas.microsoft.com/office/powerpoint/2010/main" val="19800095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2" cstate="print"/>
          <a:srcRect/>
          <a:stretch>
            <a:fillRect/>
          </a:stretch>
        </p:blipFill>
        <p:spPr bwMode="auto">
          <a:xfrm>
            <a:off x="8610600" y="1066800"/>
            <a:ext cx="2057400" cy="1714500"/>
          </a:xfrm>
          <a:prstGeom prst="rect">
            <a:avLst/>
          </a:prstGeom>
          <a:noFill/>
          <a:ln w="9525">
            <a:noFill/>
            <a:miter lim="800000"/>
            <a:headEnd/>
            <a:tailEnd/>
          </a:ln>
        </p:spPr>
      </p:pic>
      <p:pic>
        <p:nvPicPr>
          <p:cNvPr id="23557" name="Picture 7"/>
          <p:cNvPicPr>
            <a:picLocks noChangeAspect="1" noChangeArrowheads="1"/>
          </p:cNvPicPr>
          <p:nvPr/>
        </p:nvPicPr>
        <p:blipFill>
          <a:blip r:embed="rId3" cstate="print"/>
          <a:srcRect/>
          <a:stretch>
            <a:fillRect/>
          </a:stretch>
        </p:blipFill>
        <p:spPr bwMode="auto">
          <a:xfrm>
            <a:off x="1752600" y="2971801"/>
            <a:ext cx="2209800" cy="1801813"/>
          </a:xfrm>
          <a:prstGeom prst="rect">
            <a:avLst/>
          </a:prstGeom>
          <a:noFill/>
          <a:ln w="9525">
            <a:noFill/>
            <a:miter lim="800000"/>
            <a:headEnd/>
            <a:tailEnd/>
          </a:ln>
        </p:spPr>
      </p:pic>
      <p:pic>
        <p:nvPicPr>
          <p:cNvPr id="23558" name="Picture 8"/>
          <p:cNvPicPr>
            <a:picLocks noChangeAspect="1" noChangeArrowheads="1"/>
          </p:cNvPicPr>
          <p:nvPr/>
        </p:nvPicPr>
        <p:blipFill>
          <a:blip r:embed="rId4" cstate="print"/>
          <a:srcRect/>
          <a:stretch>
            <a:fillRect/>
          </a:stretch>
        </p:blipFill>
        <p:spPr bwMode="auto">
          <a:xfrm>
            <a:off x="3962401" y="762001"/>
            <a:ext cx="4506401" cy="3965419"/>
          </a:xfrm>
          <a:prstGeom prst="rect">
            <a:avLst/>
          </a:prstGeom>
          <a:noFill/>
          <a:ln w="9525">
            <a:noFill/>
            <a:miter lim="800000"/>
            <a:headEnd/>
            <a:tailEnd/>
          </a:ln>
        </p:spPr>
      </p:pic>
      <p:sp>
        <p:nvSpPr>
          <p:cNvPr id="23559" name="Text Box 10"/>
          <p:cNvSpPr txBox="1">
            <a:spLocks noChangeArrowheads="1"/>
          </p:cNvSpPr>
          <p:nvPr/>
        </p:nvSpPr>
        <p:spPr bwMode="auto">
          <a:xfrm>
            <a:off x="3733800" y="152400"/>
            <a:ext cx="4800600" cy="400110"/>
          </a:xfrm>
          <a:prstGeom prst="rect">
            <a:avLst/>
          </a:prstGeom>
          <a:solidFill>
            <a:srgbClr val="00FF00"/>
          </a:solidFill>
          <a:ln w="9525">
            <a:noFill/>
            <a:miter lim="800000"/>
            <a:headEnd/>
            <a:tailEnd/>
          </a:ln>
        </p:spPr>
        <p:txBody>
          <a:bodyPr>
            <a:spAutoFit/>
          </a:bodyPr>
          <a:lstStyle/>
          <a:p>
            <a:pPr algn="ctr">
              <a:spcBef>
                <a:spcPct val="50000"/>
              </a:spcBef>
            </a:pPr>
            <a:r>
              <a:rPr lang="en-US" b="1" dirty="0"/>
              <a:t> </a:t>
            </a:r>
            <a:r>
              <a:rPr lang="en-US" sz="2000" b="1" dirty="0"/>
              <a:t>Hemoglobin S (Sickle Cell </a:t>
            </a:r>
            <a:r>
              <a:rPr lang="en-US" sz="2000" b="1" dirty="0" err="1"/>
              <a:t>Anaemia</a:t>
            </a:r>
            <a:r>
              <a:rPr lang="en-US" sz="2000" b="1" dirty="0"/>
              <a:t>)</a:t>
            </a:r>
          </a:p>
        </p:txBody>
      </p:sp>
      <p:pic>
        <p:nvPicPr>
          <p:cNvPr id="23560" name="Picture 11" descr="Sickle_cell_distribution"/>
          <p:cNvPicPr>
            <a:picLocks noChangeAspect="1" noChangeArrowheads="1"/>
          </p:cNvPicPr>
          <p:nvPr/>
        </p:nvPicPr>
        <p:blipFill>
          <a:blip r:embed="rId5" cstate="print"/>
          <a:srcRect r="17522"/>
          <a:stretch>
            <a:fillRect/>
          </a:stretch>
        </p:blipFill>
        <p:spPr bwMode="auto">
          <a:xfrm>
            <a:off x="1524001" y="685800"/>
            <a:ext cx="2389695" cy="1981200"/>
          </a:xfrm>
          <a:prstGeom prst="rect">
            <a:avLst/>
          </a:prstGeom>
          <a:noFill/>
          <a:ln w="9525">
            <a:noFill/>
            <a:miter lim="800000"/>
            <a:headEnd/>
            <a:tailEnd/>
          </a:ln>
        </p:spPr>
      </p:pic>
      <p:sp>
        <p:nvSpPr>
          <p:cNvPr id="23561" name="Text Box 12"/>
          <p:cNvSpPr txBox="1">
            <a:spLocks noChangeArrowheads="1"/>
          </p:cNvSpPr>
          <p:nvPr/>
        </p:nvSpPr>
        <p:spPr bwMode="auto">
          <a:xfrm>
            <a:off x="1524000" y="4876800"/>
            <a:ext cx="8915400" cy="1554272"/>
          </a:xfrm>
          <a:prstGeom prst="rect">
            <a:avLst/>
          </a:prstGeom>
          <a:noFill/>
          <a:ln w="9525">
            <a:noFill/>
            <a:miter lim="800000"/>
            <a:headEnd/>
            <a:tailEnd/>
          </a:ln>
        </p:spPr>
        <p:txBody>
          <a:bodyPr>
            <a:spAutoFit/>
          </a:bodyPr>
          <a:lstStyle/>
          <a:p>
            <a:pPr>
              <a:spcBef>
                <a:spcPct val="50000"/>
              </a:spcBef>
            </a:pPr>
            <a:r>
              <a:rPr lang="en-US" sz="1600" dirty="0"/>
              <a:t>Sickle-cell </a:t>
            </a:r>
            <a:r>
              <a:rPr lang="en-US" sz="1600" dirty="0" err="1"/>
              <a:t>anaemia</a:t>
            </a:r>
            <a:r>
              <a:rPr lang="en-US" sz="1600" dirty="0"/>
              <a:t> is caused by a mutation in the β-</a:t>
            </a:r>
            <a:r>
              <a:rPr lang="en-US" sz="1600" dirty="0" err="1"/>
              <a:t>globin</a:t>
            </a:r>
            <a:r>
              <a:rPr lang="en-US" sz="1600" dirty="0"/>
              <a:t> chain of </a:t>
            </a:r>
            <a:r>
              <a:rPr lang="en-US" sz="1600" dirty="0" err="1"/>
              <a:t>haemoglobin</a:t>
            </a:r>
            <a:r>
              <a:rPr lang="en-US" sz="1600" dirty="0"/>
              <a:t>, causing </a:t>
            </a:r>
            <a:r>
              <a:rPr lang="en-US" sz="1600" dirty="0">
                <a:solidFill>
                  <a:srgbClr val="3333CC"/>
                </a:solidFill>
              </a:rPr>
              <a:t>a </a:t>
            </a:r>
            <a:r>
              <a:rPr lang="en-US" sz="1600" b="1" dirty="0">
                <a:solidFill>
                  <a:srgbClr val="3333CC"/>
                </a:solidFill>
              </a:rPr>
              <a:t>hydrophilic amino acid </a:t>
            </a:r>
            <a:r>
              <a:rPr lang="en-US" sz="1600" b="1" dirty="0" err="1">
                <a:solidFill>
                  <a:srgbClr val="3333CC"/>
                </a:solidFill>
              </a:rPr>
              <a:t>glutamic</a:t>
            </a:r>
            <a:r>
              <a:rPr lang="en-US" sz="1600" b="1" dirty="0">
                <a:solidFill>
                  <a:srgbClr val="3333CC"/>
                </a:solidFill>
              </a:rPr>
              <a:t> acid </a:t>
            </a:r>
            <a:r>
              <a:rPr lang="en-US" sz="1600" dirty="0"/>
              <a:t>to be replaced with the </a:t>
            </a:r>
            <a:r>
              <a:rPr lang="en-US" sz="1600" b="1" dirty="0">
                <a:solidFill>
                  <a:srgbClr val="3333CC"/>
                </a:solidFill>
              </a:rPr>
              <a:t>hydrophobic amino acid </a:t>
            </a:r>
            <a:r>
              <a:rPr lang="en-US" sz="1600" b="1" dirty="0" err="1">
                <a:solidFill>
                  <a:srgbClr val="3333CC"/>
                </a:solidFill>
              </a:rPr>
              <a:t>valine</a:t>
            </a:r>
            <a:r>
              <a:rPr lang="en-US" sz="1600" dirty="0"/>
              <a:t>. </a:t>
            </a:r>
          </a:p>
          <a:p>
            <a:pPr>
              <a:spcBef>
                <a:spcPct val="50000"/>
              </a:spcBef>
            </a:pPr>
            <a:r>
              <a:rPr lang="en-US" sz="1400" dirty="0"/>
              <a:t>In areas where malaria is a problem, people's chances of survival actually increase if they carry sickle-cell trait (Carrier). The malaria parasite has a complex life cycle and spends part of it in red blood cells. In a carrier, the presence of the malaria parasite causes the red blood cells with defective </a:t>
            </a:r>
            <a:r>
              <a:rPr lang="en-US" sz="1400" dirty="0" err="1"/>
              <a:t>haemoglobin</a:t>
            </a:r>
            <a:r>
              <a:rPr lang="en-US" sz="1400" dirty="0"/>
              <a:t> to rupture prematurely, making the plasmodium unable to reproduce. The polymerization of </a:t>
            </a:r>
            <a:r>
              <a:rPr lang="en-US" sz="1400" dirty="0" err="1"/>
              <a:t>Hb</a:t>
            </a:r>
            <a:r>
              <a:rPr lang="en-US" sz="1400" dirty="0"/>
              <a:t> S affects the ability of the parasite to digest </a:t>
            </a:r>
            <a:r>
              <a:rPr lang="en-US" sz="1400" dirty="0" err="1"/>
              <a:t>Hb</a:t>
            </a:r>
            <a:r>
              <a:rPr lang="en-US" sz="1400" dirty="0"/>
              <a:t>. </a:t>
            </a:r>
          </a:p>
        </p:txBody>
      </p:sp>
      <p:sp>
        <p:nvSpPr>
          <p:cNvPr id="23562" name="Text Box 13"/>
          <p:cNvSpPr txBox="1">
            <a:spLocks noChangeArrowheads="1"/>
          </p:cNvSpPr>
          <p:nvPr/>
        </p:nvSpPr>
        <p:spPr bwMode="auto">
          <a:xfrm>
            <a:off x="6553200" y="6545263"/>
            <a:ext cx="3200400" cy="366712"/>
          </a:xfrm>
          <a:prstGeom prst="rect">
            <a:avLst/>
          </a:prstGeom>
          <a:noFill/>
          <a:ln w="9525">
            <a:noFill/>
            <a:miter lim="800000"/>
            <a:headEnd/>
            <a:tailEnd/>
          </a:ln>
        </p:spPr>
        <p:txBody>
          <a:bodyPr>
            <a:spAutoFit/>
          </a:bodyPr>
          <a:lstStyle/>
          <a:p>
            <a:pPr>
              <a:spcBef>
                <a:spcPct val="50000"/>
              </a:spcBef>
            </a:pPr>
            <a:endParaRPr lang="en-US"/>
          </a:p>
        </p:txBody>
      </p:sp>
      <p:sp>
        <p:nvSpPr>
          <p:cNvPr id="23563" name="Text Box 15"/>
          <p:cNvSpPr txBox="1">
            <a:spLocks noChangeArrowheads="1"/>
          </p:cNvSpPr>
          <p:nvPr/>
        </p:nvSpPr>
        <p:spPr bwMode="auto">
          <a:xfrm>
            <a:off x="6324601" y="6483351"/>
            <a:ext cx="4310063" cy="307777"/>
          </a:xfrm>
          <a:prstGeom prst="rect">
            <a:avLst/>
          </a:prstGeom>
          <a:noFill/>
          <a:ln w="9525">
            <a:noFill/>
            <a:miter lim="800000"/>
            <a:headEnd/>
            <a:tailEnd/>
          </a:ln>
        </p:spPr>
        <p:txBody>
          <a:bodyPr wrap="square">
            <a:spAutoFit/>
          </a:bodyPr>
          <a:lstStyle/>
          <a:p>
            <a:pPr>
              <a:spcBef>
                <a:spcPct val="50000"/>
              </a:spcBef>
            </a:pPr>
            <a:r>
              <a:rPr lang="en-US" sz="1400" dirty="0"/>
              <a:t>See </a:t>
            </a:r>
            <a:r>
              <a:rPr lang="en-US" sz="1400" dirty="0" err="1"/>
              <a:t>youtube</a:t>
            </a:r>
            <a:r>
              <a:rPr lang="en-US" sz="1400" dirty="0"/>
              <a:t> videos ‘Sickle Cell’ and ‘Sickle cell disease’</a:t>
            </a:r>
          </a:p>
        </p:txBody>
      </p:sp>
      <p:sp>
        <p:nvSpPr>
          <p:cNvPr id="16386" name="AutoShape 2" descr="data:image/jpeg;base64,/9j/4AAQSkZJRgABAQAAAQABAAD/2wCEAAkGBxMSEhQUExQWFhUWGB4bGRgXGB4gIBwfHx8eHxsdHyEbHigjHB8lGyAgITEhJSkrLjIuHyAzODMvNygtMisBCgoKDg0OGxAQGywmHyYsNCwsLDQ0LDQsLCwsLCwsLCwsLywsLCwsLCwsLCwsLCwsLCwsLCwsLC8sLCwsLCwsLP/AABEIAQMAwgMBIgACEQEDEQH/xAAcAAACAwEBAQEAAAAAAAAAAAAEBQACAwEGBwj/xAA+EAACAQMDAwMCBAUDAwMDBQABAhEDEiEABDEFIkETMlFhcQYjQoEUUpGhsTNi8BWCwXLh8XOS0QcWJDRD/8QAGQEAAwEBAQAAAAAAAAAAAAAAAAECAwQF/8QAKxEAAgICAgECBAYDAAAAAAAAAAECESExAxJBUWETMnHwI4GRocHxIlLR/9oADAMBAAIRAxEAPwDnU1pmm5pgBQAChyR5JOYYDOfIn50LUpOm5puQFQAEgTfaGLJIILJzBuMEARrZPy+8hbVJL2CBbLW5IuYeeeGHidZ7r01qU2Ks6WBVN62G3FvahJMSCLslvjI8mO6Bor1DpBauhPtJbCkwxcqpPtJMAnwBkHHnSnu0S5FEU0Ww1Lv1KpVjGf1i4D3EHRL1qdi1qKi0AqEElhJ7iCfYw5KrjiONKquywtYJ6hlTmASGJVg1hwoxDEmJOdHsS8GnSx6jXWOKZHYTBLeY9wkkRBM4mYHG283NOQtSl+UAGcAlfmFcEgyCBmQP6xrCnuKtM2tVqEeooFI/mSrksDBuAItYzHBHE5KdkqtUcwAwMyAb17SpOQPKgFogyIM6doYFWWqpqI4C+gIBUyHAaZAbABhRIzkA+dEbpy9MBV7ypHfBBKgYjhZ5yMllEjVW2lUOyE2rcrVaeAQAVS3ubAIgiJxjWlPciozlYWnTtIBAEEggFhzUMgCJPGAPLdJWhlpm1bQSFAksJQhSM3zkKbgJOAMidd3OwNR1AtsB/MvFwczPtXuIOSScEpnBjS6vurWVGMjtktTulrQZZR5jNoBIxzgFsUSrXetUYoq0oZF7vlVgDBLXdoHMedK2nkLBN3VDVAw4Tk2tDCMW4kgkx8kIB4nXK28ZajIcEKrI7G7uOQJP6IyGBGCPnAe+pNRA9WpBLXKpEELIxUNnkcIYGWONbCkWfvXtIY3XGJFhuMjNwMx9R8YXXyTsM2O1QhWrD/SLMzVCBcxySxIwJJwoP3kzqlLqILoKSAk2qGcMKeCD+XTySQILOe6AD2mATKStTpA1mp1BbwAo90N5uEHBB+ByJkLK27BorWQsKtAN2AmRcw5vuMAAn9X7RpZGabYXVGKvUyq+g7MLryrGTPCNAUnm4OLpB0H0ilUWu0zUok2wGBKkswBAYS+RyP76yvNRD6iNStJZgGEQe5ngkz8gE8yeZlt0qujsrU2qAJTAAqAB2BUkVO0ASQIEREN8jVyWGHkYB3pdtUMFYBGUibSTKErGQMCSYwfGteg7A1HJZgGUk07iCIghge4XCc2/XORKh1KtUoyrUqJIQnuvWAxsDZtCjCscYjnWO43ByfTRadoUtaS5qR7KbIZYjBZh4DQfnKKphYfR6aNvVqKLkQEOzhpkkGLSe0FRBzkkAknGl9HeVPT7AVB/LeqBbDcyoZiEgRLGCcEfGq198lOnUX0kqE4Y+0iQSokRceTIyJwDzrm13b1QQsEMs2geFwAZAzgm6fEarsIvuFU0a4ouXcUz3sLmJfDOCWktMZOcCMRoO+ttFohRhGLMCMgtasw3aIAUDIMOcedBdRpvT3IQ30CVHqAN+WbjIIxicx5nHPLOghWQ6K3b3GnLAye0wMzN0jwOeMaaQiGqr3sFQCnIDKQGUx2wHbggnIwRHwRrRbQyF7yttnDdoZFNztMrz9sfbQO4rrcUqJTWkUDiKJLFYF2UI9pESASJBPGW21NhqraxVktCNBQlVkBifpAI/qOTo8FIBqdL2TEm58meW8/Zx/gfbU0MOmdO8vuAfIXb1CJ8xC5Gpqus/VjthHU6TKGzBKD3kEWgFZFs5EgzmLZ8jRP/AFZvRSj2OSA4KKsA3EIOASxhcgwJM8HQNbe3VLWpI1qj3Obm+IwY+njHznRXS9uIqiGukNL94E4DrMThu7JOeNZtJISZ3oaUiAXSWEmLjbbxAwf5ecwYiNYVwg9c07hTSAVDEszZkkEScgARNwJPxq++YU0AACBiArFyO4e7keSZBMSM/TQB3FXbWs8vTNQgoIAmYn6tMif7wNJO2D9zeh06saRrU1KISGNzGQAIgA3ZJHC/2nW9LqdN64C3C2mQ1NkwcFYEfcdpABzHA1u28WtTM11pqwtttlZOA7EnBtBgScSfA0rpU/RMUlL1S5dXbA5GLZDRaVIU+6TE8aq7VMLD91QbcPeeCqqUGSSqqLomGshRHMA/XQ1bcN6y02ZppxhYyACsGY5wZJHMhfBMo1r6CVfU9NCW9yEAnzhCBeWN2RB++StpboCq16EzDswe4qSAbmVgGKxB7W+ZnOpisfQQXVrIhRW7W9T1HgAseAPcCDiJ4MD5E6h6rciU9xlXe9YAiLjYpkgeD9gR5adE75qT3ErdUJEMrSUgA+mQ36AOY+MDwQqm8eq1Qs1IIFCyzSpgt+ZMfWFY+CoE+H7FUNKu7Jf0yS9WkOxSxJBaJMQQAA0wPA+kaWbPek0hSW+pNpd5tNIAQwUn/csBpug4KmTo8bzb7KX3JurKLKayZKyDkH2CTnE+6BnQ3Rdojbe1SFrVFN/cWhGN8ZxcSOeQCf3ddY2xM26jtfy1pUipMXFUkgLBC8zmAxxI4iYnQnSq/gtNN7wre4mVuOREtBwPMEYIztstoTXKoqBlCCmtS5pcU4DXiA0EgAMMjIAJ0jrbqrUqei1FPUSoA4ChQrFyJ7AJMtyfvoUewh5R28baDDOCtnJSFbzJiCpPb9RPIkilvwgi0XBpvWWZcC4iTgSQQoz3EwQANYOtlAlZZalQFpxDBSBCk4ZpC3TBjwY1js6bUKtro8upYqy4YAjumcG0ZWJIQedKsFDKhvkCPTqKCGLMQzFAQcyxYkyBaA3OSQeNY7TYH0BUcFyS8QxOcKtQFznOBPIzzOl+w3tUl0FQ1KTm1ZYkLAYEMoyQxjPkjzp+wI2zgIGjwmboDAwDHmAPtnwBNJOiRRv+rpUK0ixVaqsLXE4AEMpJlZGRBEQOPFqG2fbMqCWt7zUFxS282ggibhcoMtgHPGGv4WVgnrVVLYINEqBcwHsS7AGM+MEk/C3Z9OZiv5Yvep3SxVptkgXDgie3yDJnEDpY8CYs2+1NQv60AVdwXN+SR6i3IScBhHAgRxg6YboI7tKv6dPsNK2SFNonHlWEhhMgCBJOlg3SVUqKFqNTWopIdhkkkU1ZoGJySTm2ONaLt6lIo1Ngz1jeUqqQyqT8/puyIJB+II1cvQbaNer02b0QJWpRuWOe2Z5juzH0aNEmqLKoqPTS32zd3ky4VmENTJIuBEcx4GqlPUNSmT+bTAlsRyIRSD2mJXMGJ+ui6m8IqVC9ql1DxVRiCvzBJBSZULC5MxgTKeEKyLuLgG9Be7OCIznH5gx+w+2pqytUYT6e4M5kU6cftnjU1XZff9lCvclfcy5IlSPFpCgE+QLchuJ+IGjjUNJZEVbWDSoMBWyCABJlrf6efKxPbfULEIyFXmmZYypkzKpkGfEj4jRO53bFpB7rvMCIAiSB3HM4+mnJ4oEy/UTTdmprdfUAkFRExgpyAwymfkQeND9LNWmsKzwDkMmSR4IugEHyeQU+2j+njDNSHf2r3AxTAw1t2CAJYR8nQNVvSDwjG4rbDypAZ7nPziWJz5IiZ1mtUILSirRQEGopBMZKGDkK8XYkTOREAGZ1p1a1QIENIhu9mFAqrBTBnPaxAgHPu8ErAW23tOoEcraRUlLTycBhxP6gwmSQDgHRfTTPpcNgwgLCCGJtIAn5xPIEcCKykUV2oY1GDwoKs9NIhRGA7EiJW0sST7fjSUM3aykJUr1GzIxYABI8QGFq+Mn4006hWRWq/wARFKkbQB+oQIkKoyJEmRBOMeF+92j1GvsDXx+bDM13gdqkqzW4ABYDkzOnF+BWbIVuRWkkSEgSCp7jIkALkyQPnxowlqaG6AAwWIMkYLBcnOB4gC36DWG625FJWWiDUTtQk9wnJJk8TOI5IgASC1q7uqiU1ooWqWw1VyosBEstIDiW/UcgYGrUJPwAuG0DMxqMnqQYIuvBWbiSEtkG0QZmWFsRqnSNtKNULPSqLDXMBZAFpFqiJtA8fEZxora7Aq24L0QVqooB9RpEG43AOs5A/VOOeZ5T/i1RY26NVVpDpV4jGAwPA/r+5k+FOqQUZdL3Ti01lBJKlSoYolO5QTecSozmT88602HR6FSvUN7VCQrI6kT3MVZGmb8kC9siDHBgSjUKoy16LLCv+ZUGWEYBI5YdxGcyONZ9HdEpoadTuYEUxxgEGoc8lmJA+k/UaKcbtAmPd11BGYIWapP5bsVBp0oyLDhSwIUTDSR45NqGyepSSagW1Gtqu4Y8yzBQLjPcoUHCoc5OtdnTFMVX/wBVbEEKyMJkKMDKyTm4TGPGl+0pGkHvLG61eJXukg08Q1wN1viRIEEazuhshUU2ZadNiysGNQoAq+9bkWStO2LoY+1vtozd7cOnp2qxAW4lSxPE2gC4MTxEAD50u3Aa1lp02qU1YJfTZi4gZDyey1yGKntN0znW2zB9ai1S6mXkkOCDMrLEgdlxBByBhfjMSvZLCNk5ZzQQ1adRaTPbdypXE3HDEREz4kcHQvTt7cuFCtJUoxICBe66QY9lTxB45gaadUolqtJ2cNVphlLLi8XqyxBntChfq3xnSapQp0qtKatYkMwaDcSDEqbUACnJYsWPZz5FJqgsw63QVhRp5p0XMm+e1EbIJEsCSBAE4K/M6J2vVKIZS9QvAewcPc05qZOCe1aWYGTqVablKwVwhWLlNxy1pVB7AoYHyCYJxrtKnRNVE8kDFIBVEAEs0kBjIzAaMjGZMVkEjOk7VKavUpp6xcOoiFYoylbjxd6YgTjuJGSAC+oU43JrNTFMiaUVLgyhix7kYd1OJgCR+wJ13qld3QMjWVKjoqnB5JJkmMquT4Aj6xTrG6Bo0Q9kKPZVYOQThSCPauC12MYx4EBjXq0SzE15JJJio/P7Ej+h1NDt+DVY3DZ1CDmQwgz5E1QY++uaXaPv+3/QyBbGo6GyGZbSsrTDKQTy7yJJ8ZmFiC2NaPtXZ0dQnvRFu8HALGGU+efAn41WjTpy4CABJCkKIS9R3KwGebhjM+NMen7e1JJR5lVUA3QwULgwYtBkEkgR8DWvuCzsui+vTqMXaEVmaGIW1QYhgT3Egm34+hOqVqZqUaIoq3cB6bAd1wuGQPblRxAzGJI0c+xspG5CpeVfGADcWIBJJkyJII/rqrm9CVckotgW4YI7lthRcfsSTnHGs5JLKKaB6YWvQWnXVRUpusqRGGIQE4+kkDz++ttrUrUnFVbahckTJkME7bv5WEhuclRmImdLZ3W43PdwGzMcHIBgESDx9zkmpCnwW4JPwOBPmNbQ4XLYIBXpVRrWT1FN0kyoIzMyO0fGBMCM6nUKiq2QpbiUAHPyQMkzJxzMnRtVgHGT/u5x8CJ+NB1KCM1zk44BgfvnGuqHHGOhmr79P0oF+JE+P+eNZp1ByLQQCfMR/YaD3NQcYiMckn5jH1541VgKa+o7hPq5A/p9YB/odVaGbV9w6gd7Egzz9PjWX/W6vIZsYj/n1/8AGpu7Bbc6rfBWWAuB/lBOR8R8jV9v0y8m0iSx7ZGeBj5zoUo0IM2f4lqfqUMOSI1u+y2W57kjbVSPcEDLPyVIjJ8iDpDWotTZiQQROIP9vkfJ41hRqO2WPHgQP/nVVYhx/CV9nVp061BDRqPAakQEdXAHuJwwInOSIA4GmOzqO4amNvCoRTqPTYrAGWpCoDKiYki0ZJyO4idN68yL6VVRV25wynOPJHwQNA9V6F/A1ae62lT/APi1G95DN6Rx2tYQ0eARkf55uXhvKE0Pd/uNtSpz/ChSAewlmx/9RuwTjAn66V1d1TwyqiCYuYDEfqzk+eCQMEZIgPd1UR2d0Smj3BijVrQzESyW4IZeGtEEQSIg7UPxHQKW06vqhWAtdIugyzDBiB5j4kDnXG02iQTddWvZjTIW1YC1ARgrTBdDJuJswInukT4Ios9Yk+ncWUhQrQLnhVaTEj029pJzzkSCaW2qVErU4ALSB2KoYGCJ+WIAW5pJIzqvR95UqCg9WwVFcZP/APqixJYgQtQMcMM8nxlWvHgALZVmbcVaVH1qbKiqxLdyujWlbgxmS1gBPCjkGAXXai/ph2KVQ7BILXBmIUtYeYM9vkg4zrPqu3s3i1KVQFGItsOWJAczzcpZbyxkwGjgaFc1qrUwQxO3csCUk9zFmPtz3gRKwMz8at5pooY7wMlOnaA6OWQhkCkgQBEtCnsIukYA1n1Kq1I7ZSkqc8EkqACoBMDMtH0EiZFx3V3QVA7s1R4KqlWmDTuMGSWEg07vIUnAkCZyo17/AFENWsK1wirKi49pkinGAsi3gRxGoGLKfX6oAHpzjkK4B+oHqYGpp27AEgpTJGJNRxP1gUYGpqrX+pNCvo7A9yGi9MU7Q11kMVINwgwIxbBOWjGsK+5qU7lDmmiq5V5YLANsKsAYieMXKCBIOiafTHpoMmshZgodGAWPBWIp4kEiQwOOcY9UAbbO5mytBXDflhT+ZIHabgoIEXSD8Aat4Y2w/cVSuxspPff3O7pnuyq0+GmTyxOCSD40L07plOVqm6EchRdhyJlhkdt3zM4zrXb7SpFFySKLJfNRhLKGGJBLcSwCgkY+da9S/E61Fd6dH0wFFjVT/wCjBsmBDfpM4POq4UtyAZDcOeFgHyfj/nxpe239zZJU5AnE/MZg6Eo9Xrs7JKkW3EhZi6LOe4nkACeR9Nb7P0lqimz/AJjYAQm2IIjAImVmTxOYiNay560igTdb9VKQym9o8gDjkyMckQfGrddoBApklSzQ1NjwoBg2jDHwsn5z4K6jtqisWRT6jwxBAMRBJAtMc8gY/wArdzuFrc02EKRdaSajmzKBsXCWi2MDPOsPizllkk6PtHN6M1y0yGV8kgth4MSo8iRiTnU31EBQHKdz2gjttUAemqjHaDcQvwRkZ1Ok7Ss9WnSFMLTUG9Cy8NwLS8/WSJ9301h1PZELUqHwGiRNtpAJwZPIxB+CDM6mmnkKwG7ihS3ISmXl6ci5nZqkxLQHAgEiePtE5w3VD0Iam00klWpqbHZvJPbDAYkENET9tdpZVVGdjAUBKjXHAxnyGNwEicwJ7RoPa11qG1YWopBRiF7uA47ckBe4Nnj64Fd40A36DW9W6nTABIUMapAX4HglrZ/TjjV+m/w9csrstB7mVGDShKzNwJNsxyDHHyNKXqGjWgOhLSxeG7UJKUzEgH8uDgn2eMScu2R6S2p9WWml309qifp9Bzxi48koPAroG3CNSe1wVPwQRPwc8jTn8Pb5Qz0qv+jVwwOROBMcR40Js98bV228FSD/AKLOuaX+2Zyk4EwR9ogNexoP6ZGu2E1NWi0Eb8fwfq7SvTG4uF+3eoZZhIFgJBllm6J4U6quyrpUpqGBWeyR7CoDNBUhbhdkQJhVuwRp1uaK9R2RpN/r0u5GPz4/qMHXhPw7WqC3KA0FqempABMwXu+igE4yDge7XPzcdZQqpnr/AMQXUd6lemVFJQTUQwYEk3rkmCcgYPgAzrLawO4P2z6hR0hoBLMuOWtkgBeeJ5Xu2pinTq+ouaiMGie+5lDQQQCZaApzjQ+z3NRKxQyqFRAmFHbEE2ghsEG3BJPJ1yuFoHVlT08O6tTFNAyBbbblAEWoFgEnEGBBF2NXZqtZVpqlUzVqQ6uym2YyYItmffEARzrfpbutV29MqyhWIJJZonAlhEzBkAwfE506bVqhaWS60y3coIEgEqpAtYfEEHnjzpK9MQJ1SiVqB1p03WqXIB+kEZHtgH6xn4jQmw9GtXdAqVC2VRwLrSom025IyYEE50VV3LvayUQDJkPIIJWCFtb+UwVIj4Pwx3O6NGnUqLYal08TAxaCRBBtn/ggtWvqBX/otFu4K5ByD6qjn6HjU0LuesqXYnapJYkzTk8+SME/UamtOsvUeDGtvaaMjMBcGhjSGAVDMH5wSIUkA8fOdYVOolWpKrMQiwr0zbg4HAE+6B9WJzJ0YXQIEVjCkhoqoxkFRmxGIA4EgEZkiToPeIaKBlqqcqb3vuRblAk24YEYJ8ifiJ8iC971JUt9VWEmATjDBuBHyQCAc6ANA+nU21ENAp5B4aCC+ZCyYkSRl24GsutLTY7diBDjuLODIJAk+o4MzIDAZiPrrRu1mDq1VwYRVHvMkCJUmLLXFuQAZ0JUFiyvUejVFKCgIVcwJXEEwTmDBIMYPxh7QFNTTtqFXSwkOoICYIkhsLaVOYYTxOs+sK7UapendaFKSBcpYyyjskiSZOOW4mdJd3uzSVXSmvaLSxIInFxInuIIxdIxwYnV4kFnsvQ9aqzs4UqolFBPa1pAIqBbeJi5szGVEK9x6iXNTuupgMt7QHAwwiYLBSpAjgHyANY9P6s1kvVACdzJNyu5E3M1/dBjHywwdOXoK7pUlTRhgWXhhBuIM5MrwRH141nKDjhFNID/AAxTJVwGQyrEEEZEw+Ry2bQf/VBxrLabpRuloXH0SoUGoouGMBsZ7p7W4Gtt10uSHpkLKrcO4Q2fYD7SF44PbJHnSyntSC1p7x+mVjwBJGQAxXjGf06T2LKCK6OGNN2e4tg5g05H6TIWG7ZUcD7aH61v3o7imQQXdLGkACMDwO0jyTMgr4xowVaybqo/p3UQWIEgh1aFeAzEzByRg/8A26Q7irfuCVYELUUiRMcLgwYJAHgAEfSNXB5Bsd9WooFDMCtZKY7WwTTJlT5AAOPgTnjWVWvTrbcCpUKuql5pGZa8BiSizc5tSBOdb7TqYiuWN9qFS5kl1Zh+XN2IV2IGBIPGdV9JqlJkKytpNNkIBpduYHNpByfEj50lvJOzLZUanoG43yQKbKQTgC0SYMrEYjIbTj8QbNFFOopYllAN32BUj6AdvHII0k6E0NSe5xCxZfyoB7SCQQAVgWkxGYJgud7XL0YI7x3MDMi65on4g3f92teKXXkr1LRr0Gva4xzg/wCP8xrzvUdvQpdSdawp+m4LAVOJYQSPAIcT88QPIOp14txkGf8AGNDf/qGtu72rrySVxPEjOMxBM66pK00OWgjpG1KbcIXBKsW7iBc1pi1wSCSBAJi24+cinT9o6UWquvZPbYbigJOeztAD57rfcw8HRmxpuXQVNqFttYgrIwSwOYkyPHEnwYM6fsDt61RA4s7qjkGSQotpsqARDGooPOVtJ7RrgvZKQH1GqrU1Uf6rFZqGVaKay/D5XKMIGcTxpntus0vSmqWp2FSJBksoV7hjOSsn4JxzoWpsUC02S69mR2FMCxgS4UKPcrfvbOfBidR2b+otNUJIBSogYWsGDEKgnJu4z7QvxAWHkDtQeiiqzgAVGdCVxDU7lS05gHPPg8a5vT6tGqGhFlYZe217jJMDCkhO7mYEQpmxoyKkkd7BXVQAbkHaVnglSVLQASR4J1n0rspMko4KEVTUYwsEkllWAD8ZPn41OUrWyWJ3fdgkW1cY7SI/b6a5r1lHpdVlBUMoIBC9mAeBx441NHxI+37kmG3SnRZ6xpwWkhkxjJgDIYHFqwGHmcaVfxS1aVZHaqLxAZqdMphjEl3wA0eARiDPJPVd4HPpisSqLh3YDvWZYkxfcRGRAkxrvRO78qpTpt6jQ7U6jSQBHcCQWhjyB54jOi6Ze2BNt3FWmWe8uTTDRak3kMACDC3AiIE3LGDJXdb29JmYlwppgolIIzSOQxgQoJJMmT3cedEb6aT20BCqzi3LFOAwkHMkCRAEr8atsunXgQjq4tibTdkrkLP2hpPnyTrRPyKreDUUbqC1SSTTDovMJ2yFYebpwx4znVelOKzUlrUUajUucEGALBkXRIX5mTwc86L3NOtTpVaYYqGqQxta5QQbeORK4E/T4nSrRX0qNXuVG9UNJkSck/NMWwsADkmAZ1CplUgfqdBKLtRZVdKYVlNmCcdpK4uBPIMwBMk4K25FN1MsiOpBSWGLSBaSCVBbJmIJ5gxqu924YAmrhyFMm6WIJu4E/wAuPhRnQVemyVmFxJtBIA7Wx2mB5J4EnEHxgzQDXcMwrqUtYAkSSSKikdntFtwN0EDEjERoKrZRsRFCgvALgmCTbcpmQCfBRRgxjOt9rRINRagCWUwQSSEarcZt8AgJ2/YZEwe1N4HpBwXNgVJWpEMCLpkKTifgckDUvGwbpEaqKdQqF7GhruB5IQB4V/MFSDBj50tq1fTFvqemWjten3lhzMyJJA8AABRMzJFvqoKyT7grhpuGRC9wwLvAJyIwdLdtWip3070YAo57TbMMDyAQ1uRxJM8aqOCbCN71LbM5Sos2GBCAif1AkvJMniBEDRVOmweqwDOsAqisT3AAgjkqS3IGcmBidTc7Rr6JW1q1aO1myVghWuiYBHgyfiDntXqr1HApoKSqCCJKuThfUNzAxNwEzGZyY1W1gCvUlPpqRTqs9xI9drLObyItYgxnj5PjTIq/pMzAqGKgKZulVKyTJnCjz5n40JU3xarTLwxRUvuJgXCQAYubBWec3LGdEdX6maiqpIi8nHEk5gECOCeByda8NuaLQKD3KMyYHPGfvrn483Ip7rbtcwtLE2kKSBbgFsCeMz+/Gttjtw1QAAwTificSftoLrqirvVBaRTRmYemz3KW7jCqeIB+eIB411T0xy0HbZUL3LVDPAJAYspe0g24F3Z5XGPpJr6wY1BThHVvYDb6jcsAcwwaMeSAADEaOOzrGlU9GulWjb2LTFlt023K8FCQftyRpd0o1k9RmVCrnJZlIhgFC9rNGQJw3uPA1504tOyWX2fUaiItQVAEo0yxDBBLvIUGeGBExEyInMjuzDmgGU3VArEJUuYmfALZkgliLTPB8jQW93CFjbFMqG9U1Ay3sFC3MyqcyowOMmSTAumxYRVSurF4aEFQs0CYDOB3xOVz2+TptUhWFdM6qAoaptkkEwQoAOCCLIvzxgEyMx5G/gUpvWFFvy0ChmVJMsxFjEtJsZvUPxC/bU325ZRTrUAG9R7e8Se64mfaR7Qw+cczGi9huUK1PSZlEsUUCLHBYyCBzCkwMkHjUu0sC8mltVe01jIxgHx/2n/OpowdTIwapJ8nIn9vTx9td1FDEHSa8KVZz6YUhFZsSSAblMx2/HGdadNWsgBKpJbuFgZwuCLb4ecZj/AGr9M2zOxFWA4BlG57llS1uQSAAASDHPC6vuenrVaRUsqUg8kmZAA4ZcHAY5yAPudbNq8jNt5v3qU2VUuLVbLW7WQSWGGAESFgg8zkk5lai1EAmnWCNS9MvTUqQAGCseJKsbuSJDDzlftdhlqTDNNTUAZvMipIMwotAYE3AwDpjW3X5gdiabooOKiMaiyDBBAkNJJPacH50Rp4Gi213asiskYIRipMcBpWIFwIugQB9JzK3TKor0glppgMQQoF3bJYdp5EiDwSRjS/bVWVb1juOaZYlhkye8kwTkF+F036MWFdfzSaZUFcTzLdpBxIMnGbR45birsbzslfp9EKlQtYgyEhIqErdFPPuIHAzyYzBW7VKhVKy1GZmIZ0LZVQwClcYCyPdIOt+vbRqjKhYEU2V1UG2abYBWIMiQZmRicAgA0976HrpUUkwTNxBEss+0DH6sfX76ztNEWM6O7NWAEtZGN3AIngzauTB8T2586y2wK31aUJ2szipMwTccNIJDDBIkZHnQtWvT9oc1DTJAPp2BwCQHb6+mtuJmSfJ0xRASlqtZULlmkmGXsIi0COYj7gNiCSp2PYDtWDQAvprF0KbQ8gkyrXABuAo5Jn40ufptlC7tX0pkMXJAcwuAILG2O4jjOZ0bu6HY9sWiA1i5JFxgjEAysHIx9I1j0nd1HtuaVQksFIPdCwxp/qChZPJBuwNNPFpiVGnWGL0yGuZriqt5QDIE8jPn7+cBZ6dVSrCjVDBbajKHwT7oJnBmSJA4I5gHbuvFKmWMtlQz1IURBDG0HB7o+ZIjGTdptlQvt3j1QVem60zDz5Y5tBEYJjPGmn1QI0q00ax0ETcWkju45UCIKljH+wAmTrLqcXBsSZJA8TkR8a0rAmpUc2lmcwVWARjJHAJgGIxqUtsajg5M/8+muvgh1jZpFG/S5VGYecff8A9tL9j1Olc7ojNWJqIGDW8QFClu3Ns8E5Y50f+IqvpUrVkN7VtGbm5MDwoBJ+2vP9G6RTegpKOG9RAO6xeQKjAMQTIEQCTOAANHM/8aJn6DfZxSQqakFqjNUBqHJgdzXEyQwME/8AnI+/qE1mDM4YlgTwt36IK8kz3cZI0FTpxXI7T+SpJCqxRznIa5fcIkfPJ8uK+9FSwqgqKQgqFgAAwa1wSP5gL/1R4iMcjuydgn8cWDwror8p3IpBaIlQBzIIMfGMzp0+g8kKSoM+nggKCIeSEtMFiAbv5eDjXdvRApv3Lj2C4EXd3gklWDR3GZUnidV3exeglRJuWTURbwGSlEt7mtExaLeYLQe3RjQBStcrI3dUFRXtVLiQqi5gp4DU2AKnhjOcwLU27pXaqkmncRItAta64m4iz4ByZJOtekVAQhq1KimkSFYDF0AgSIYie04kggEE50w6hUvXNQ/lmXzgmRiQTysYEwYx3awzGVD6gVLZllDGhXkgEwtM8/UHOppxW3SlmIpVSCTBD/8AvqarsvX7/UrrE81udq/c6gyzHhh+rMQPgCccyB50JslqQCpsYQD7ZIJZbpjIBBE/0nyypb5g7f60XHu9QErgFZFouYgpAOJPjQ1TeWkLTYXyMqkSrSIYyZmQcx8cQBrTJVBm82jU0BAD2UxStLC6LsA2mStrMoxmR8aNqqKxNMVKSWMACYDSB9JJAIPkCSYOCNLlRUom5qghAR2gjIAIgkWnMyuZnzrtOjAIZYJMC5s0yAZuW+Y4EzEkcwTpXaoGwTqWyZGlqpFR6cv2mCBbBBIyCVbxgGCADOnPQ97+SKdUXFjd6rA4uAA9rzcBHuAmYgaD65098kM1QDCeJTtNoWcADE/M/B1boVIU7HBi/LkkKpALEGWyhhVBEicDyTq3LFDVhPQyq1PTqqar2AtUKwuTagmFZjNoUCQC0Tg6Vb/dI4kKwq3Ie39a/I+CCq8AADPjTvfolUO4d2oWkmHghwO0LfkA+2CIux4jSvc2wlG49gimw7aghQSPqA/mJxAwdYuSsTZg+5pkGskG17zaoWCIthQZMkwSOI/3DWp3tRaP5cqUUwbQAyDHBOQbi4IDZaJME6x2+09KjTZad7ZqsHMWj9ZAMXBcExmfpE26ZuT3mktOCkqQDiSqrcxAJtBiQIFuDONPDsnIE9SogioVJZiLic5ycSDgD/h05p0z6VVCoV++4iFZkUFgf9oIAx9BJ5jDqvTBVdlUllFPsEfpBXLE+0M4yY84MntF6I9Si7M6hyrQ6glpEMGEfaRxJJnSXVx7eRmFHb1qYpqtOm61FFa9owOXUtErxcBP1jwHG4mo6MrSiU0RY5a0RdiI+0DM6p+HabU6bAqPTBZQjovJkFgfJi0cR/fTansyYZcjGP8AnOuzj47/AMmWkCfw2BI8f+2muz2vpUi55C4/v/bVqdC1bn8cKfpwP65OvPfiLqYqN6IPbE1XXkA8KBIMzjHAk/TWzljOim6AKhevXFeaiUqZ7CE9yn3OpB93OIgjyZI0XvN1VqAM91IKsjm1byCLhx2KZmZkNImDof8ADLKKr0wAFoTcpYEMbajEEyOwe2c+T+onWuz3goA1KQVnquSTDOUUkQCHqKuBABIaIj78k5NyyZfUw/g6gFKpSlrpLdl1i3myeOCWET+k8c6J6JQEE1KrIzmDTZXUAlSVMjzYsEDj76p1Xr19MXhmqWILlPp4lgB6ai2ASCVKfHBjRO12dIFVWmzEm4i3yRCqByAWIaYjjjSt1kpBVYJ6bNUDrTpimYAkiVBKHyyH/cQJbXOmbkbhqtJ6oqh3vkTgwACqntsIHzEHnE67T2LNuatK+AaIEzhXaFGJBNuI+YkZiK7norMagNNF3lNTgXJTqi24sIOXgz2wDIJhtZX4YAW62yKzUqRezxmQGlyGMZAAYDg/UfBu8ClAiNYywtqiEKgg1CSMsbhkgefnOldPc1fSJX07lI7bpzIJUcy55MtJgiZGWG7ZdxTLGmga0SEqEBjLSSSTYSRBBM4MnRNvYm2OF2wYBlYWtkSyAweJByDGprzzbdiSQHg5GV/8uD/UDXdZ9V6/f6k2CbfcMX7PYs3dxljAF0K3cCQcCW7QfBGtv9PcUlAQmqpPZDA5hYkSOM+fdjRG1cVaNRavdOAjgsAonJvFw4JmQbRyOdFbvp6KhdO1qDSFgmDZJIabihw3zCgc89VJbKQx32wSrSDXTkCAwEyWUlVHCgx2nxd4kFRXQV7bW/OC4ggm2IWOSYDeRxz40VUqFYimgwxpuLyAGjulmCEkEt4nAIEQa7joztumeZVaeVH6cAEAR+qoMYPaDzrNxSGwHq1Y06xIUrKz6bfTugFSLQxnxyCDMat1WvT9Oi9RhaO60QwYFrbWAPHaSDES2CI1K1eka1A3EFSg7Rksp9v7g5IxE85II3x224p32CmQx7kCQyvwGExFyHMYNpHk6nCyxWy9CnTo07blZJKutkraTgRwVgLJEwbY8aUCi9QOaQSp6byFYi7ORhu5ot4JPnMc32dNaTZcAKGgKRBWZuaDkgYBkcKORovcBFrdhHaVsZisOxknhiR2kkyfg/Uw1btBtZDd29SuV/MIZ0BZFb8xO2CEVYj9WZzk6SKoMwItYBxETE/HHJ8nJkTwCKxZnVXwUIJCmCBEwTMntJxP10RW21UFifSemylZkBiwUwSw7pwMH+3nOLrAWIE3D0Krh8qSS5Uz8C4Ei6OIvxEYGjqBKbijgpPuIYnDkwGjHBVYGBz8nQtXduFWjUu7sh0MsQMqCfa6q1xBwQIzjR3QzdWWm6JWck2SxBbAbi661SJ+4OddNK7ElkatUJ7TgjiBj48eNH7Cue4vhQfjE/AH1zxoL8QdN3aKShVQZm0dx+c4gfQf315D/wDcL7eQ9z4NoLGLvkz4+Rr0k1JYNNHpvxJ1wItiQrsDF36QATJHziB9dJ95VpBFIolqVOoGDjuDElpm6ZB555jQ34bVt1TqXrNT1Fa5vaQ3YR9h2iM+6fB1ps92iB9u6D3Cqnp5lgMgfQqSBkzOuPlfaVehm3Yz/h0WjWdkdnioqhQ6KlyyyFQy4KjP9skTzpeyV9r+eRSU3e6XNJVZSJEYJZWInImIMapV37VnCVFqIXBFLuKsoBOQDJjtkoY4OfOmJrtt6akVXRFBVA5iUQLDMqMpYysSOROc6xvwIR1Nojm5FmULBmIFvc30MiPEEmMROD+jlq8KChKmJKqRj5JBDAqMA/4OjG2Lbiheu5ek+SPeEdcnC02IpgSDdBHEnWOx2aBdvIFNx4Lw4Ji2fTgAwf1T8EZyOSoqqAq1Kp6rNVqWXMzMsjlc2wGJUIgmY9wXidemXdLuNuwEzaLJE1BMHJBjMF4nmCPMrKdKxyxpKUgWsigyBAzK9sZm0ACD99d3+9KU/TrA3mURwSDTwSTyqtGFyRz9I0mnIEU/ElA1aVPdU1KO7AblVkRUjFSOAHAMn5kZnWm3rKtMLUtVbSWuPIPdcACVLT4MZJB+gtTqdQ0agemSrKSAwAgAeSoj0wwnvPCjPzzf78Uk2gFJSAf9K1i4AC4nIaQ05tkkaTUpAj0aUtuAAChAEA/xK5+uWH+BqaCXpVMibNsJzmnn9/rqay/DHYrr9DZkeHCgoQrqCG5zcoW45wGE5OMiNGPu1emWLMWSxZEkgqoI5UBiTEnIg+c6psWLMhAMTgye4AmQJmTAjEiFnE6K6hu27agkJNrSIPb/ACKuGa7BaR/uIka6pytUPAHRVnWRKKxvZQR21KaEALOO8BT8+JNumtL1FQVdxH8SKUJTb3eTc7PhCSODxBwLsA9O6nTqM6KppllJFUmWB9oGB2grIFkkEiCZ0A27fbNdT3gwbSoLyoY4MNTCssxyZwRPETfhkWMOmUHL+q1VA3utp1HqQASPcrEDAiLiCf7rafRzTr1bDbVJ9SXwvPgiYa13tE5ONWTevUqp6xR3NN1R2DAt5EjGJWZIPGD8r9lXr06waoKjggK4RkP1LCAyiCYyIIH76XkV5GVRGeGqI9Rx2JURVa6cGSLp/wC8/Q86D3u3vFOtNrKCFAWDkXAWkAITx5jtGusL6hQYOSr9oiYSDwIBJEyDI86Io9N3QphqiflqBmq6kHOO4PEW/DH9P10RtZHQp2+5upuzVUCg5VQl69wwAuZsu8Dg/sXs63p01Dq5larMR9FtsZSDIDfAHA+kB72hccKk4koDE/fJJ5EjnH76bOsKRYVi5VgQEVR5xEsV5UxIOdNpPQfUL6S6Op9YLgkFRJETMjDFDBMH6eMSz/BAH/UluViQhRJIMWzwZyLRgjxPxrzhamGuRC4WAgdpIMWy1iqDJnAAxAHE6Zfg1bN7tzJ7WwLTEMGWLshcEkA4OczzKpN0OLyfU+vJ2HXwj8UbVmqlUUsb+FE8/wCNffOuHt/bX5+/GbzWbH6v/GuviNeTQ1/DIqbViXenTmAabm68R3KLCbTzJIjj40V/02G9UQBSUuGMCcynM3RgRGYOR48VtKoEi1Tjk3YkZ4YD+2voK1WqbQyqqCAADgWmB2mYIJX9RBukkxrLmi07MKMdv0ysULCqMdoK9xYOVIDsfIBJAOczAENo3qXUkFNFJKNaSKjqtQqZIYkNgkKB22DHA+BNjXqUbagporI3d6TG0k4tqDwMASDm050360/qOQELKy3uAi8sodcyBBE4HJR/k6zT8joGo7yvRANBSwNEMqiJ9xDmCMlYyoBIx4Ghv4UO9qo+UBa4zLKQ1SSe4kMQQfm0TjQOx3FRKfrCotQKS1Smh/00Jy6wSCfOMkADgabdW3AqVArUqHo+mEypFhWCwV5BBy0ED4BEaJLNAzGnVFOm9So1Io0sfTJYQztgMCSSDgj5jTHqXTKTUHNOqoimiKrAiJJapUbHlu2I/T86Vbqiq37YNUCuwKvcsSFhlK2iAQ/AJB7TxOu0KbVWNP06g9Ncl6Q9O0ghg5JATOSZEkeYjQvVCsG3VOoolCKwUe1QxKqTyPkenj4ySOJBXqFVDLXkg9q2wQD+iCWU4GSf6cDRO22yAYrpSq93dToKyWj0ybraYObiCxPhuBwQ9HfLYVfaWHuDLaoYlpkFwLpzjIkkcaBiTddY72ikSLjBLiSJ8xiftrml+53DK7BgQwYgixDBByJHOfOpq+sfRBZ7fpRqpTQMpFSnEl1tQFiQSABLuQ0T5LDB50D0ejVrgj0qlwYqyWkAqpm1ijWoSJHECAfk6X0OptCopFSgXyXUgs7YNoJgtBCxkCRgiZM/6wxV6YYmmcwWAhpHapnMwRwedRPN2NsXUqbU69UpSIPcKYL3WkyYEgBpjMzwPvo/qqn8tkqDcAGpUFN+5Wky0gnAifoBnB5Gq7dago1CzMncrrBUIZ+5mDiRkhiYHmnS9oQXukt6ZAUSQIJicQUIgkG0ksZ+pV5FQZv7GZPRQshVu1lNycHHBm4ROCbtCUdkKSVHUjCntBRbCQQoMmI/T5PxOCV293W4oVZemVZo9O5CxhiWEQQc5PI4H0086ftRuvziq3WVEIEiGAwSuTlsR4wc6JRa+gV5JSDPUKuyJeGELBAY5cAnME5wMYGMEp+qVVo1md2NQIYtGCZHHdJAAPJAE8Axhqa/o0mO5urFTNRalpsDMFIUwSUBYAw0EzAxrzYFFqljiJLkhWgFmIsALe085ODIEZy0loR6CnXDUwVIZSFCi8ABhLlvJPavAzIWeNWIWuHpp6YdGFuMzyMxAERIJ5iPjV+nVAjq1QmKa8NBukMBcREEwROTMyPOl42xvZqLMU9RotB9wwAok5ujBhvpmBk0N7N930hqDt/NDBwZNqn2tC5GQRjPONZ9HqF623SVVg6nJgsLhIBnPyAeYMScFn/GMjmqzh2ZBc2TcysULBiYFqnkyMAD5FPw8PU3FC5UWoahNtqggKfGPgjODyJzqqV2C2fRustKt9tfBPxcD6hP+7X3jqq9h18R/GlHuqfcH+//AONdfEbcmjze1lmFMEw7ASTEZwZPAHM6+hdE3tWpRprQNSxJHbUAbiMnkIGzH1nODr50ALRGCMEzzP8AgDXoPw4jM5C1PSCwWPkgwOP1DINp/bnRzwuNmB7alv3RKYc2C5kZqjFuQclwJBUkkcyJk4XWfWqN1hNi1EAuRTcHuUGU4BAJPu5v92iadQGmy1BTUkgTaCQ0TaMkg8mOMkDjSyjTVl/MaqXpBpSohWFNlrXl4BXwVB8YI1yRecjLbVEqBiiek+cUxmCP9hgTAMTyPJnWu86RwzVCyCor81GdWCiQCUtYeOIjxxo3ZdMQzdVINPKglDcCIuZZuJGYaF4kTOg9xtKlKqqetLoOeAy8gN3ETxnyDPxpYTwAVW2s1CfQVrizkO5Khp7bQuSyxIwAJMeLu0d9Uem3Y9qAXIyi2eIDKAhUEGDHkg5A1lV6nV27ioSlWiDgKpZ1Jg5JvXwy9qz8c626l1FaqqW/KLjtRKkBgTcSRgipAAvljzgDkXy5G0LukNUdkV6CgBvdTJUZJFrBpW4fSe2CTEwd016m3TcUqSUfzBdRR5MkgXXKLgwgggAAnzOdC7rb+p3UaoJHs/28SrRC5n5OZJ+mfT/SqBG9ILUxTIiCFJJugysHIJEYAMCcnbySNF3tZQF9Kp247Fa3GO3s4+Pprmt6n4pFImmeUNp/LPjH82pp/DfsVXuJkpoe4epUhsggRF0kgD9RYyCfgTGNH77pBqFPSRnRgpKwAEiY5KgSIEGDKH5J1aptdxRVWSqAwBuDuogeFtYi6cEEGBOl9F6tZjVeojVEZiKIKjtCFYECPdkA/f70srIvYp1QVqLIIFIAwi1AWNoza2QCGPgTMkEwNKthuaFFvzaVVHB99NlcG7hgtQYx8NPyDxptud2GpMZaWU5hyZDZODbxnAgzIycKeiqlVip5prcp/lM5A+Zm4fWZ5xSlhkvY/wBu9O9QIemp9QKSi1QTIJIZiTaLZwcnkcGmxqoBUKOWVoJqhhEHkOflJnJjgcHSva1fTqFbEBTvF9+YF2FUw5VsgXAnAHGiW6iteqtINFUgMDaBTaRcTYIjkkyZxOpesFXg5R3JJqLAChHRRM/lIlzD4LG0mRME+c6w2VP1WVlimGgC1R7S5X9RY4W1pLE9w+BoxNqlWnUtQNVaoyKpkCnTk/mNkCDBmDGSJ51fa7miiKblUBmVnQGCZ5HgjEBhIPONEr6uiUA7Rl9VnpqCGOVIAZSZUPMfqkE8gZmCQdabbcPSUtQLGnTYOAZlclfPuSQQDyCTJMgsb0+mDWV1GEixkUMACSVkzCBSbsCRx5wOtZ6YFrBnLZpyGGRDqTkQRll8Y4mNKLt5KsFfr4DlWpOUOcQD3d5kDALMSCBEyIi0a9D0Cs38Vt0lYugBiS9ubAYaAQgy0C7GMkBedxSVQQfRYEMDFwtyMkqxMG7JBwTMwNMfw412521SmUtFQoxRSQ0nBBcBluJPgABQOABotNjW0e/6nR7Y18Y/HNKGf/0n+2vt/UPadfHfx0vf/wDcNdHE8m89HzSng/fT/oiGAVaJaDHuA4NuM+Z8zGNJQ05tEjzn9uTGmPSzUNWnaT7h/mY/prXk0crPejfQoaiLXdx6z23M8zOWPABTsAGCYJJxtt1Uu11SRTiULSBx3Am4jsMFTg92cHSrd0WYkVDagQIVyCBE3fCgnMY5n9OB9zuqq01D1BBhWDHIM9pzzAM3QYkT4OuCr0OzlBRT3NVtuDcrNAPdIJhoP6o8H4OfEmJv2alBpg2kABO21TkFhBUSTFyhTzJzOub93cKyn06pCtcIK1CCACTwhmImAZzwCS3pKUS9ZqJItutDMfAcmUJBg5AJ4Pg32t0I0G5WojTTtYCUZWEh7YYwTcAABjM/PGudL3FQ1LgyNT9z/l06bKVm7lBfP833OI0B1XcvTqI/pOoQZYySJMgElRPMRziLQV1er1iolQvTYocsbVkHnBvFpZc9+CQMkHRXhAX3iha/qPupYMAF9QFVQmTJZjMqIAmRznXOo0lpqrlrzUdjIuHb8QSQ+POMmfGtmrqSKq0wjEz6cjuXuwUIZDiPAMmBiNVpdYYtUVtvRZKbQHFIrJkFSLSCvhvB+mpa8hlmLdGqMS3oobsz6yCZzMYj7RqabrTMYowPo1SP2iRH2Mampt/f9jF4BQOGshR3JPJnOFwp5hYU8mcwQqDU2Dr5UsQjwCOe+Q3ImCCP0r8HQHT0Vmy4IYqQwAkgsQDMZfwQ0ERzjTVdghuqUpa4Sw5kNkEyML7v1fpP76u08grsz29Yqr+mRKxMMY7iTItPtx5kcY50ZWemuEpAgzlJVx3AD4DqFIPBkAfOATXso1O8LUWoizOMhmHIyJUENEDOmGzQPSEKgCAhSpAAkdoIJwS3EyIIgmMTVBQq6x6S+qS9W+1QtJlHcuAXMyQbYH6TnnOmP4T2Pqs6APdaoYqBhIA9zYAIaIBmVIHOVPU9w1xgm1GZIMgEAgIVhhg5xPgfM6Z1drU2tdnpVfyqYFUI7GEaRauCSzSRBIgnGnH5RIG6vWq0DSvBW+4KVpsmVI9rMouQ8WQvCkRM6s22lTU9Q1qjLKoKihDAkC2JJ+QsEyYmdE7fdtvDTO7NM0wZpK5IbEqGFoYkz4eeecyBz0wI9SolWjX7ZKIHLVMA+wgxJk/uc+NXvAFenUGDVK1J3pqQWH6AIy0kZuHcHGJ+x1SmCptrFXqSEomm3JAUk9onIIUsRy3BA1jQ3DNTCpejPaCHuKSp7gCZaRNvdIgEad16KFzQYqlNcJMjvgMArYCtABGIMQcNqHgaM95TWi6WJ6a2kR6lVg5gwCztEScwMSZMDV+g9SVd7Ruoj1PWVS6yQAbJJI8GbhJPP9A+l7wjcIaik0yWDAmQJyWCt7W5kDJB+hjSlvURAVhHvJAdYUwxgyVUeUBYeZIMGNTl5Gn5PsHU/a31kf1xr5L+OqcEE/J/5/bX1rcV1O3NQERbeD9Imf6a+XfjunD0xgiRkcEHP741vB07OiWj50vT1vRVYteBFok5jgec4iQRGdem6J+HcsL19dRcqzyFIJB8ZGAZOT51q9GlUo02p01o1GkKrsiuRBEhoGZlVzOCYwNYVqq06m4MqStoMAgA3AEA8zieSMY+sS5JSVI5WWpdTCqVqrNQA0gTM2C2LwMTHBP1H0JACF/Sdg6K9quSO08jDCWBA4PIBzI1fabtXtZApNRBfFImCCAAWiFX1BkkSI+F1p1bZLubqyr6bMo9RmEkQomVXkmDhZMfGo+ogne7P2U2KW3N7LiCMSrAjtFskTxA/fRtvVo2D/Upwpp1IX2BSvgi8YyPvnElNst0ade0RaReGLQX+gE44PaJM/MHXqN5vaf8OGSoBAIpxacNhzBIPloBOGeT402q2aUBUN0N2j0muBWSKgEwB4URlCYFgOM2kjATtRDWMhek6gg1WYPAEe5W5kEQZGAcY0yavTFWmRUgsl+aDphlKiDcbSGJIGY/uV1AufWu/NVspSOCbiSFUmbQTPt8fESreaoljfpVZ3pFCfWYVUBJYMSpXIgDFpHt+s+BIas1JnpulyVDKtBYjOLz4QRI588jIDo3oBai0iDLIpn3LAJHNqk+0yRbnBu1seoP6loVyaawLBOAJBABNwgiIPMYidQ0BdN48D81v3In9/rqaWv1ulJkQZyCDP8AjXdR1n6Bk03252yn0EaEP6lQw0kdvGAIAufJBOYJJK/hw1WolRLrKaBQBNxxBBbg3PNwB+cc6Ho7R6drM6ulIWxXWGDTATE4yAC0SZYAYOiK27T1aatCoSApY3WMJAAEd2ORnk9p7g3RLLEhPXRKlQ0kSRURWRZBuUtOCPIknPgfeX/TtnWSmr03FSmoKqhAJKoA0ggnAEdpEx9NKfxF08Ua1Jy1gZSTCyQ55QgZKyCAeIEz8EIadGooRnTJIDAGAIujkWsoAg8XAxA0uTNJDL9LoMxeqSZUsq59w4N2DgYPiI8ybdAVamUZSEkFlUf6jTHcSZxyBnAxkyWO3qUxTSrNxN2CCA6jHthVEgQCfg5FuBH6wnqJRSjFObync9QlVyWtXEKCQBxJJ5kqm2DSRr/CVPTDU0BQLbTBiY8yWAgzAkgSQYANukdeg4r3CmtK1SrQCe4A/cckYEYHyDpxv91bNRRetdQpW0NYrIstcsQpJA+4JIyNLFrM5pXlS5cyVIkkN5MyCKcEHB7W5iNJJ22TRUdOqmutVBUKucVO5oC4ZmMEhoBzjIONFbNaZVVKs7VHJBUgFbXWGBMT2HgeJGj6lSs7E0yaQpi41FaJpwCqsCYkPEEBgAWkEawpmpXipuKik0wYcWrIFpPqWRMmI+n1kaG7RSR2gw3FB60ekVaGCgkyCQCDGFkkn7R92e32S1w5AUYuOTDhgxOBx3AGVB4jJk6RUqz06jN6nlnKkYImy1VHi25pXMngzp30fqltNalGmz1agsqFyygQYmmpMSTbJ45xnQ6opUss22/Xa9tWgGJAW5DEqVMkgN5ORA+kRJ0FRrVKyE17GKwlJWYKDblnJ7Se3gIZ+YESNvqq0nt/ODCwrbGACEJCzlZ5B+CZzGtqdBqSmxLc+7u58Bl8/wAw7ZGocuq9hdmZ1NjTrDvcMyHvpkQCoN5ChRyoCoAQMOBOudWFF6tEpSdizXdhC+SontImAQFkTMTONb73a02e9RKMjFoBkMyLeJAgxxHP9NZ9GVKiQabZZvZLHtkraBwRaO1v1TyTGk/UTA+q9NFKopps1VVPYQTeLphebh6bA+f5dTpnUnR6osikkBVRbQsCHdBPtLAMQJMc5zoDeblkhkk2lqeEA8kuCAJBJzd5Eg8602kJh6TrTgAQ8xcCFNsGJg4zwRnjVp4EnkIpVKlJjNM+mWc02ADEyQWBJMROSDBmfk6Wu6hnLK1jJHaGJY3LMXY48HiAB40wHSDUZHVGSye1SZYTgkMDGZ8GYxxg3d9KdaXpvhCRL3FiHBJgLIuH1kEwcfJeRtmNCpSs9NFNSoq4Lw1l5AChlAzAkxgdsSdW3O5qUwaBpBawSn3FpdypuYQxBi4CBzgk/GqjZGlUpujqpIAkZQrBMBiA3wAfDRnVX61dTFFTVvdwGako45tM2zKgY8wecgpN3jQrF6Go1ZAF9wkK98H4gThpE9vkDT3c9QqUXE+nb6NtRlaWBDHtBESLsSACJwZXWO0q06rLCk1FuYLcVYCJFxBOT2nmM+ddodLFWlUcO+AzCmGkMeYZojHB8DjPGm3dWAxZqUm9kLfqJAyfPI+dTS49OByK7AHIEAx9JJzqanHqKxAprMvqkOKiwlR5MsqgkEkDM5B+bRzOttlSWpbXe1WFQlFuyzIpaSB7e60cZz86MRaDpUPqOyMw/LoiGDKXIN1xtBJPCnkcaWjfkVEahRQL23FpcgnBm42qSOTHkSddO0Afs6NRlqUbTVvJaGAMNJJZY9uTnicnzm28SFIdr/y1EDH3IxkEw3g8+Ndq9SrlUsc3VCXHaDAkRiYBEEeRnzomjV9SndVyFA7hkwSYnGT7gf8AtH2xk3VlPKB6+0B2p3DMjOrhAgItVYDQFkAKFp2xHn7nV9hVdLqyMVB/KxTE3MAzKTUEGkoMmCOQubhAlRfVpsKS1QEf80gAKF4VmXBUTJMQADk4GmNSoq2k10pqilYyB6jQp9vBErdgwFUxxFrKtgGbHepSYerQLRzUZAsiT7RSUZaBAkgzB0q2de9vQriolQMaihu0nJIYXHHYTgzIUjGrdNpCkBRZyFWfTYkq3JAsZeTLECMET4kjn4gB7H7HpIljw/bI7UqKcZKYJ5kZ0rptBov0zfUaskIr1FLXI1NStvgkFSC1w/q3Pgm0d48ulSlaWEpW9NQJjIFoAtYSPnx415r8JbwUqtS9uyxlAAH5hkWpxiTwcZjPOnFLqd9SolVZcmbiAvdk1AqgRbwM5Np/mNpyRaytDwV2TPXApXJTe+644MEENJ8jkwAJOfsa3QH2oqs9Q2OSKQLGYeQMsJPIBIj5Meduivs13SbioLCis1RCf9R4YAoCYIIJ7MGR5nV/xV107hw9ZalJf0rJUpxF0i3PaTmYIIjzKqrTC8WLes7hRuKtcBy0nAMFAXWEBEWklhgnzOZzbe7tjXdfRijEpUqDLksAjCQFQFbhIEYB5jQlS8Vl9RhNXBqRJWSOcS0R/UD7aI3FZ6rFGgPgIASSwUEQPHqGIgDkRGRpNp0ybGW63NMKwV7ipcKQCe1blDQBDgqJIEGHMEDVKe7qUB6Ck+iqkm0WBvb3OVhriZwScCONBruKiuJRxCj9JE5JIAJAJ5xA5I8nWm7KjcsQfUEXFrc5GZMQTBIH0+S0HOmJsDrVwlwDF+62WJ4WcrAkgA/OSP6za0UQsfSYsVK3GfgmbW/+c4InRO7S+6miIaZgksIHBEgrBBC4MH7zOubfb06jLTutM3GYY9gBlZIOUnxmTyRoWNAg1ppVENRgpx/OzEMxIXA7Yg95AwTiNc31Cm5SXZiSCQoAaVBgeVBMETx/SNWr1qYDEKhae66rbCypFqhSSOeY9ozyANutowQsKhq05J7fcrEEuQwYGCQBAxngTOjyMvuqa9iinlQopDEZgMs5Pcue/EzMkkhb1mo4dvTT0rQwYLiCsAh1iSYg4nnzyWWwoiorkzcVDwwHBA7QJPMGR9F/cPclRVVxUZ1dQWBIOQAFKwCFJGACCSWGqTyDAujOxql2sDKQYbtJgggTIBIkGPp4AOif+oqkIXNNl7h3SMyDgYcEz5xGMay/ELrSBPcCGNkkm5cEETwADHBz5+PP9R629UKCYXkIOAYIkfEA+Naw4++Q0ehrfivcXNG32zCTDWoZ+s+Z+dTXiwjDx/c6mt/gRDuz3NPbLY4gwKtsSeC0EHOcYk68/vqShoAAEngfI/5/U6mprKHzv78Ih+B7+Bz6j06T5puArL4IybceJAxxriUw1SjM/mMFbJyrZIicCcgDjxGpqaxk/wARfUt+Dbp1IXlo7gTDDBECRBHGdKv41qtR0cIwYmSaaXYJiGtuXgcEa7qahSfZr2Qn4B2rMERJNpVTBMiZbieJjMc+dNEc/wAOv1FQH6gExPzyedTU10T0hnka9VkeFJADSB4kTGPOmtDcuJhj7C375z/bU1NaT+USPWruWG03JB7gyw0C4XWSA0SAZOAfJ0JWoq2zaswDVKYQIxyQPj6jxBnGNTU1zQ0vqAN1f/8AqM+QwzIMGQ5Ucf7caIp7p427z33qt0CYLLI4wM6mpqnr8/4GzHqGCrSZcFWycgH/AD9edGFzThENqmi7EDy17AMTySAYB8amppRzQR2b7au3qUaZJKGwkNmceZ5zrT8O1mc7hnNzIrWseR2O2D/6lB/bU1NRLBb+YQdR3DUt0EpsVS1mt8SLwDn7D76L6NUJq1wSYJJInE2zwMc67qaueF+X8kB22qn1qOfcwH7EiQP5f2jS3qVUpuEVTixTHPhzmecgamprPgylfoXHR53qRm0nJg5/7jpfVpiDrmprvgZs4rHU1NTWhJ//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8" name="AutoShape 4" descr="data:image/jpeg;base64,/9j/4AAQSkZJRgABAQAAAQABAAD/2wCEAAkGBxMSEhQUExQWFhUWGB4bGRgXGB4gIBwfHx8eHxsdHyEbHigjHB8lGyAgITEhJSkrLjIuHyAzODMvNygtMisBCgoKDg0OGxAQGywmHyYsNCwsLDQ0LDQsLCwsLCwsLCwsLywsLCwsLCwsLCwsLCwsLCwsLCwsLC8sLCwsLCwsLP/AABEIAQMAwgMBIgACEQEDEQH/xAAcAAACAwEBAQEAAAAAAAAAAAAEBQACAwEGBwj/xAA+EAACAQMDAwMCBAUDAwMDBQABAhEDEiEABDEFIkETMlFhcQYjQoEUUpGhsTNi8BWCwXLh8XOS0QcWJDRD/8QAGQEAAwEBAQAAAAAAAAAAAAAAAAECAwQF/8QAKxEAAgICAgECBAYDAAAAAAAAAAECESExAxJBUWETMnHwI4GRocHxIlLR/9oADAMBAAIRAxEAPwDnU1pmm5pgBQAChyR5JOYYDOfIn50LUpOm5puQFQAEgTfaGLJIILJzBuMEARrZPy+8hbVJL2CBbLW5IuYeeeGHidZ7r01qU2Ks6WBVN62G3FvahJMSCLslvjI8mO6Bor1DpBauhPtJbCkwxcqpPtJMAnwBkHHnSnu0S5FEU0Ww1Lv1KpVjGf1i4D3EHRL1qdi1qKi0AqEElhJ7iCfYw5KrjiONKquywtYJ6hlTmASGJVg1hwoxDEmJOdHsS8GnSx6jXWOKZHYTBLeY9wkkRBM4mYHG283NOQtSl+UAGcAlfmFcEgyCBmQP6xrCnuKtM2tVqEeooFI/mSrksDBuAItYzHBHE5KdkqtUcwAwMyAb17SpOQPKgFogyIM6doYFWWqpqI4C+gIBUyHAaZAbABhRIzkA+dEbpy9MBV7ypHfBBKgYjhZ5yMllEjVW2lUOyE2rcrVaeAQAVS3ubAIgiJxjWlPciozlYWnTtIBAEEggFhzUMgCJPGAPLdJWhlpm1bQSFAksJQhSM3zkKbgJOAMidd3OwNR1AtsB/MvFwczPtXuIOSScEpnBjS6vurWVGMjtktTulrQZZR5jNoBIxzgFsUSrXetUYoq0oZF7vlVgDBLXdoHMedK2nkLBN3VDVAw4Tk2tDCMW4kgkx8kIB4nXK28ZajIcEKrI7G7uOQJP6IyGBGCPnAe+pNRA9WpBLXKpEELIxUNnkcIYGWONbCkWfvXtIY3XGJFhuMjNwMx9R8YXXyTsM2O1QhWrD/SLMzVCBcxySxIwJJwoP3kzqlLqILoKSAk2qGcMKeCD+XTySQILOe6AD2mATKStTpA1mp1BbwAo90N5uEHBB+ByJkLK27BorWQsKtAN2AmRcw5vuMAAn9X7RpZGabYXVGKvUyq+g7MLryrGTPCNAUnm4OLpB0H0ilUWu0zUok2wGBKkswBAYS+RyP76yvNRD6iNStJZgGEQe5ngkz8gE8yeZlt0qujsrU2qAJTAAqAB2BUkVO0ASQIEREN8jVyWGHkYB3pdtUMFYBGUibSTKErGQMCSYwfGteg7A1HJZgGUk07iCIghge4XCc2/XORKh1KtUoyrUqJIQnuvWAxsDZtCjCscYjnWO43ByfTRadoUtaS5qR7KbIZYjBZh4DQfnKKphYfR6aNvVqKLkQEOzhpkkGLSe0FRBzkkAknGl9HeVPT7AVB/LeqBbDcyoZiEgRLGCcEfGq198lOnUX0kqE4Y+0iQSokRceTIyJwDzrm13b1QQsEMs2geFwAZAzgm6fEarsIvuFU0a4ouXcUz3sLmJfDOCWktMZOcCMRoO+ttFohRhGLMCMgtasw3aIAUDIMOcedBdRpvT3IQ30CVHqAN+WbjIIxicx5nHPLOghWQ6K3b3GnLAye0wMzN0jwOeMaaQiGqr3sFQCnIDKQGUx2wHbggnIwRHwRrRbQyF7yttnDdoZFNztMrz9sfbQO4rrcUqJTWkUDiKJLFYF2UI9pESASJBPGW21NhqraxVktCNBQlVkBifpAI/qOTo8FIBqdL2TEm58meW8/Zx/gfbU0MOmdO8vuAfIXb1CJ8xC5Gpqus/VjthHU6TKGzBKD3kEWgFZFs5EgzmLZ8jRP/AFZvRSj2OSA4KKsA3EIOASxhcgwJM8HQNbe3VLWpI1qj3Obm+IwY+njHznRXS9uIqiGukNL94E4DrMThu7JOeNZtJISZ3oaUiAXSWEmLjbbxAwf5ecwYiNYVwg9c07hTSAVDEszZkkEScgARNwJPxq++YU0AACBiArFyO4e7keSZBMSM/TQB3FXbWs8vTNQgoIAmYn6tMif7wNJO2D9zeh06saRrU1KISGNzGQAIgA3ZJHC/2nW9LqdN64C3C2mQ1NkwcFYEfcdpABzHA1u28WtTM11pqwtttlZOA7EnBtBgScSfA0rpU/RMUlL1S5dXbA5GLZDRaVIU+6TE8aq7VMLD91QbcPeeCqqUGSSqqLomGshRHMA/XQ1bcN6y02ZppxhYyACsGY5wZJHMhfBMo1r6CVfU9NCW9yEAnzhCBeWN2RB++StpboCq16EzDswe4qSAbmVgGKxB7W+ZnOpisfQQXVrIhRW7W9T1HgAseAPcCDiJ4MD5E6h6rciU9xlXe9YAiLjYpkgeD9gR5adE75qT3ErdUJEMrSUgA+mQ36AOY+MDwQqm8eq1Qs1IIFCyzSpgt+ZMfWFY+CoE+H7FUNKu7Jf0yS9WkOxSxJBaJMQQAA0wPA+kaWbPek0hSW+pNpd5tNIAQwUn/csBpug4KmTo8bzb7KX3JurKLKayZKyDkH2CTnE+6BnQ3Rdojbe1SFrVFN/cWhGN8ZxcSOeQCf3ddY2xM26jtfy1pUipMXFUkgLBC8zmAxxI4iYnQnSq/gtNN7wre4mVuOREtBwPMEYIztstoTXKoqBlCCmtS5pcU4DXiA0EgAMMjIAJ0jrbqrUqei1FPUSoA4ChQrFyJ7AJMtyfvoUewh5R28baDDOCtnJSFbzJiCpPb9RPIkilvwgi0XBpvWWZcC4iTgSQQoz3EwQANYOtlAlZZalQFpxDBSBCk4ZpC3TBjwY1js6bUKtro8upYqy4YAjumcG0ZWJIQedKsFDKhvkCPTqKCGLMQzFAQcyxYkyBaA3OSQeNY7TYH0BUcFyS8QxOcKtQFznOBPIzzOl+w3tUl0FQ1KTm1ZYkLAYEMoyQxjPkjzp+wI2zgIGjwmboDAwDHmAPtnwBNJOiRRv+rpUK0ixVaqsLXE4AEMpJlZGRBEQOPFqG2fbMqCWt7zUFxS282ggibhcoMtgHPGGv4WVgnrVVLYINEqBcwHsS7AGM+MEk/C3Z9OZiv5Yvep3SxVptkgXDgie3yDJnEDpY8CYs2+1NQv60AVdwXN+SR6i3IScBhHAgRxg6YboI7tKv6dPsNK2SFNonHlWEhhMgCBJOlg3SVUqKFqNTWopIdhkkkU1ZoGJySTm2ONaLt6lIo1Ngz1jeUqqQyqT8/puyIJB+II1cvQbaNer02b0QJWpRuWOe2Z5juzH0aNEmqLKoqPTS32zd3ky4VmENTJIuBEcx4GqlPUNSmT+bTAlsRyIRSD2mJXMGJ+ui6m8IqVC9ql1DxVRiCvzBJBSZULC5MxgTKeEKyLuLgG9Be7OCIznH5gx+w+2pqytUYT6e4M5kU6cftnjU1XZff9lCvclfcy5IlSPFpCgE+QLchuJ+IGjjUNJZEVbWDSoMBWyCABJlrf6efKxPbfULEIyFXmmZYypkzKpkGfEj4jRO53bFpB7rvMCIAiSB3HM4+mnJ4oEy/UTTdmprdfUAkFRExgpyAwymfkQeND9LNWmsKzwDkMmSR4IugEHyeQU+2j+njDNSHf2r3AxTAw1t2CAJYR8nQNVvSDwjG4rbDypAZ7nPziWJz5IiZ1mtUILSirRQEGopBMZKGDkK8XYkTOREAGZ1p1a1QIENIhu9mFAqrBTBnPaxAgHPu8ErAW23tOoEcraRUlLTycBhxP6gwmSQDgHRfTTPpcNgwgLCCGJtIAn5xPIEcCKykUV2oY1GDwoKs9NIhRGA7EiJW0sST7fjSUM3aykJUr1GzIxYABI8QGFq+Mn4006hWRWq/wARFKkbQB+oQIkKoyJEmRBOMeF+92j1GvsDXx+bDM13gdqkqzW4ABYDkzOnF+BWbIVuRWkkSEgSCp7jIkALkyQPnxowlqaG6AAwWIMkYLBcnOB4gC36DWG625FJWWiDUTtQk9wnJJk8TOI5IgASC1q7uqiU1ooWqWw1VyosBEstIDiW/UcgYGrUJPwAuG0DMxqMnqQYIuvBWbiSEtkG0QZmWFsRqnSNtKNULPSqLDXMBZAFpFqiJtA8fEZxora7Aq24L0QVqooB9RpEG43AOs5A/VOOeZ5T/i1RY26NVVpDpV4jGAwPA/r+5k+FOqQUZdL3Ti01lBJKlSoYolO5QTecSozmT88602HR6FSvUN7VCQrI6kT3MVZGmb8kC9siDHBgSjUKoy16LLCv+ZUGWEYBI5YdxGcyONZ9HdEpoadTuYEUxxgEGoc8lmJA+k/UaKcbtAmPd11BGYIWapP5bsVBp0oyLDhSwIUTDSR45NqGyepSSagW1Gtqu4Y8yzBQLjPcoUHCoc5OtdnTFMVX/wBVbEEKyMJkKMDKyTm4TGPGl+0pGkHvLG61eJXukg08Q1wN1viRIEEazuhshUU2ZadNiysGNQoAq+9bkWStO2LoY+1vtozd7cOnp2qxAW4lSxPE2gC4MTxEAD50u3Aa1lp02qU1YJfTZi4gZDyey1yGKntN0znW2zB9ai1S6mXkkOCDMrLEgdlxBByBhfjMSvZLCNk5ZzQQ1adRaTPbdypXE3HDEREz4kcHQvTt7cuFCtJUoxICBe66QY9lTxB45gaadUolqtJ2cNVphlLLi8XqyxBntChfq3xnSapQp0qtKatYkMwaDcSDEqbUACnJYsWPZz5FJqgsw63QVhRp5p0XMm+e1EbIJEsCSBAE4K/M6J2vVKIZS9QvAewcPc05qZOCe1aWYGTqVablKwVwhWLlNxy1pVB7AoYHyCYJxrtKnRNVE8kDFIBVEAEs0kBjIzAaMjGZMVkEjOk7VKavUpp6xcOoiFYoylbjxd6YgTjuJGSAC+oU43JrNTFMiaUVLgyhix7kYd1OJgCR+wJ13qld3QMjWVKjoqnB5JJkmMquT4Aj6xTrG6Bo0Q9kKPZVYOQThSCPauC12MYx4EBjXq0SzE15JJJio/P7Ej+h1NDt+DVY3DZ1CDmQwgz5E1QY++uaXaPv+3/QyBbGo6GyGZbSsrTDKQTy7yJJ8ZmFiC2NaPtXZ0dQnvRFu8HALGGU+efAn41WjTpy4CABJCkKIS9R3KwGebhjM+NMen7e1JJR5lVUA3QwULgwYtBkEkgR8DWvuCzsui+vTqMXaEVmaGIW1QYhgT3Egm34+hOqVqZqUaIoq3cB6bAd1wuGQPblRxAzGJI0c+xspG5CpeVfGADcWIBJJkyJII/rqrm9CVckotgW4YI7lthRcfsSTnHGs5JLKKaB6YWvQWnXVRUpusqRGGIQE4+kkDz++ttrUrUnFVbahckTJkME7bv5WEhuclRmImdLZ3W43PdwGzMcHIBgESDx9zkmpCnwW4JPwOBPmNbQ4XLYIBXpVRrWT1FN0kyoIzMyO0fGBMCM6nUKiq2QpbiUAHPyQMkzJxzMnRtVgHGT/u5x8CJ+NB1KCM1zk44BgfvnGuqHHGOhmr79P0oF+JE+P+eNZp1ByLQQCfMR/YaD3NQcYiMckn5jH1541VgKa+o7hPq5A/p9YB/odVaGbV9w6gd7Egzz9PjWX/W6vIZsYj/n1/8AGpu7Bbc6rfBWWAuB/lBOR8R8jV9v0y8m0iSx7ZGeBj5zoUo0IM2f4lqfqUMOSI1u+y2W57kjbVSPcEDLPyVIjJ8iDpDWotTZiQQROIP9vkfJ41hRqO2WPHgQP/nVVYhx/CV9nVp061BDRqPAakQEdXAHuJwwInOSIA4GmOzqO4amNvCoRTqPTYrAGWpCoDKiYki0ZJyO4idN68yL6VVRV25wynOPJHwQNA9V6F/A1ae62lT/APi1G95DN6Rx2tYQ0eARkf55uXhvKE0Pd/uNtSpz/ChSAewlmx/9RuwTjAn66V1d1TwyqiCYuYDEfqzk+eCQMEZIgPd1UR2d0Smj3BijVrQzESyW4IZeGtEEQSIg7UPxHQKW06vqhWAtdIugyzDBiB5j4kDnXG02iQTddWvZjTIW1YC1ARgrTBdDJuJswInukT4Ios9Yk+ncWUhQrQLnhVaTEj029pJzzkSCaW2qVErU4ALSB2KoYGCJ+WIAW5pJIzqvR95UqCg9WwVFcZP/APqixJYgQtQMcMM8nxlWvHgALZVmbcVaVH1qbKiqxLdyujWlbgxmS1gBPCjkGAXXai/ph2KVQ7BILXBmIUtYeYM9vkg4zrPqu3s3i1KVQFGItsOWJAczzcpZbyxkwGjgaFc1qrUwQxO3csCUk9zFmPtz3gRKwMz8at5pooY7wMlOnaA6OWQhkCkgQBEtCnsIukYA1n1Kq1I7ZSkqc8EkqACoBMDMtH0EiZFx3V3QVA7s1R4KqlWmDTuMGSWEg07vIUnAkCZyo17/AFENWsK1wirKi49pkinGAsi3gRxGoGLKfX6oAHpzjkK4B+oHqYGpp27AEgpTJGJNRxP1gUYGpqrX+pNCvo7A9yGi9MU7Q11kMVINwgwIxbBOWjGsK+5qU7lDmmiq5V5YLANsKsAYieMXKCBIOiafTHpoMmshZgodGAWPBWIp4kEiQwOOcY9UAbbO5mytBXDflhT+ZIHabgoIEXSD8Aat4Y2w/cVSuxspPff3O7pnuyq0+GmTyxOCSD40L07plOVqm6EchRdhyJlhkdt3zM4zrXb7SpFFySKLJfNRhLKGGJBLcSwCgkY+da9S/E61Fd6dH0wFFjVT/wCjBsmBDfpM4POq4UtyAZDcOeFgHyfj/nxpe239zZJU5AnE/MZg6Eo9Xrs7JKkW3EhZi6LOe4nkACeR9Nb7P0lqimz/AJjYAQm2IIjAImVmTxOYiNay560igTdb9VKQym9o8gDjkyMckQfGrddoBApklSzQ1NjwoBg2jDHwsn5z4K6jtqisWRT6jwxBAMRBJAtMc8gY/wArdzuFrc02EKRdaSajmzKBsXCWi2MDPOsPizllkk6PtHN6M1y0yGV8kgth4MSo8iRiTnU31EBQHKdz2gjttUAemqjHaDcQvwRkZ1Ok7Ss9WnSFMLTUG9Cy8NwLS8/WSJ9301h1PZELUqHwGiRNtpAJwZPIxB+CDM6mmnkKwG7ihS3ISmXl6ci5nZqkxLQHAgEiePtE5w3VD0Iam00klWpqbHZvJPbDAYkENET9tdpZVVGdjAUBKjXHAxnyGNwEicwJ7RoPa11qG1YWopBRiF7uA47ckBe4Nnj64Fd40A36DW9W6nTABIUMapAX4HglrZ/TjjV+m/w9csrstB7mVGDShKzNwJNsxyDHHyNKXqGjWgOhLSxeG7UJKUzEgH8uDgn2eMScu2R6S2p9WWml309qifp9Bzxi48koPAroG3CNSe1wVPwQRPwc8jTn8Pb5Qz0qv+jVwwOROBMcR40Js98bV228FSD/AKLOuaX+2Zyk4EwR9ogNexoP6ZGu2E1NWi0Eb8fwfq7SvTG4uF+3eoZZhIFgJBllm6J4U6quyrpUpqGBWeyR7CoDNBUhbhdkQJhVuwRp1uaK9R2RpN/r0u5GPz4/qMHXhPw7WqC3KA0FqempABMwXu+igE4yDge7XPzcdZQqpnr/AMQXUd6lemVFJQTUQwYEk3rkmCcgYPgAzrLawO4P2z6hR0hoBLMuOWtkgBeeJ5Xu2pinTq+ouaiMGie+5lDQQQCZaApzjQ+z3NRKxQyqFRAmFHbEE2ghsEG3BJPJ1yuFoHVlT08O6tTFNAyBbbblAEWoFgEnEGBBF2NXZqtZVpqlUzVqQ6uym2YyYItmffEARzrfpbutV29MqyhWIJJZonAlhEzBkAwfE506bVqhaWS60y3coIEgEqpAtYfEEHnjzpK9MQJ1SiVqB1p03WqXIB+kEZHtgH6xn4jQmw9GtXdAqVC2VRwLrSom025IyYEE50VV3LvayUQDJkPIIJWCFtb+UwVIj4Pwx3O6NGnUqLYal08TAxaCRBBtn/ggtWvqBX/otFu4K5ByD6qjn6HjU0LuesqXYnapJYkzTk8+SME/UamtOsvUeDGtvaaMjMBcGhjSGAVDMH5wSIUkA8fOdYVOolWpKrMQiwr0zbg4HAE+6B9WJzJ0YXQIEVjCkhoqoxkFRmxGIA4EgEZkiToPeIaKBlqqcqb3vuRblAk24YEYJ8ifiJ8iC971JUt9VWEmATjDBuBHyQCAc6ANA+nU21ENAp5B4aCC+ZCyYkSRl24GsutLTY7diBDjuLODIJAk+o4MzIDAZiPrrRu1mDq1VwYRVHvMkCJUmLLXFuQAZ0JUFiyvUejVFKCgIVcwJXEEwTmDBIMYPxh7QFNTTtqFXSwkOoICYIkhsLaVOYYTxOs+sK7UapendaFKSBcpYyyjskiSZOOW4mdJd3uzSVXSmvaLSxIInFxInuIIxdIxwYnV4kFnsvQ9aqzs4UqolFBPa1pAIqBbeJi5szGVEK9x6iXNTuupgMt7QHAwwiYLBSpAjgHyANY9P6s1kvVACdzJNyu5E3M1/dBjHywwdOXoK7pUlTRhgWXhhBuIM5MrwRH141nKDjhFNID/AAxTJVwGQyrEEEZEw+Ry2bQf/VBxrLabpRuloXH0SoUGoouGMBsZ7p7W4Gtt10uSHpkLKrcO4Q2fYD7SF44PbJHnSyntSC1p7x+mVjwBJGQAxXjGf06T2LKCK6OGNN2e4tg5g05H6TIWG7ZUcD7aH61v3o7imQQXdLGkACMDwO0jyTMgr4xowVaybqo/p3UQWIEgh1aFeAzEzByRg/8A26Q7irfuCVYELUUiRMcLgwYJAHgAEfSNXB5Bsd9WooFDMCtZKY7WwTTJlT5AAOPgTnjWVWvTrbcCpUKuql5pGZa8BiSizc5tSBOdb7TqYiuWN9qFS5kl1Zh+XN2IV2IGBIPGdV9JqlJkKytpNNkIBpduYHNpByfEj50lvJOzLZUanoG43yQKbKQTgC0SYMrEYjIbTj8QbNFFOopYllAN32BUj6AdvHII0k6E0NSe5xCxZfyoB7SCQQAVgWkxGYJgud7XL0YI7x3MDMi65on4g3f92teKXXkr1LRr0Gva4xzg/wCP8xrzvUdvQpdSdawp+m4LAVOJYQSPAIcT88QPIOp14txkGf8AGNDf/qGtu72rrySVxPEjOMxBM66pK00OWgjpG1KbcIXBKsW7iBc1pi1wSCSBAJi24+cinT9o6UWquvZPbYbigJOeztAD57rfcw8HRmxpuXQVNqFttYgrIwSwOYkyPHEnwYM6fsDt61RA4s7qjkGSQotpsqARDGooPOVtJ7RrgvZKQH1GqrU1Uf6rFZqGVaKay/D5XKMIGcTxpntus0vSmqWp2FSJBksoV7hjOSsn4JxzoWpsUC02S69mR2FMCxgS4UKPcrfvbOfBidR2b+otNUJIBSogYWsGDEKgnJu4z7QvxAWHkDtQeiiqzgAVGdCVxDU7lS05gHPPg8a5vT6tGqGhFlYZe217jJMDCkhO7mYEQpmxoyKkkd7BXVQAbkHaVnglSVLQASR4J1n0rspMko4KEVTUYwsEkllWAD8ZPn41OUrWyWJ3fdgkW1cY7SI/b6a5r1lHpdVlBUMoIBC9mAeBx441NHxI+37kmG3SnRZ6xpwWkhkxjJgDIYHFqwGHmcaVfxS1aVZHaqLxAZqdMphjEl3wA0eARiDPJPVd4HPpisSqLh3YDvWZYkxfcRGRAkxrvRO78qpTpt6jQ7U6jSQBHcCQWhjyB54jOi6Ze2BNt3FWmWe8uTTDRak3kMACDC3AiIE3LGDJXdb29JmYlwppgolIIzSOQxgQoJJMmT3cedEb6aT20BCqzi3LFOAwkHMkCRAEr8atsunXgQjq4tibTdkrkLP2hpPnyTrRPyKreDUUbqC1SSTTDovMJ2yFYebpwx4znVelOKzUlrUUajUucEGALBkXRIX5mTwc86L3NOtTpVaYYqGqQxta5QQbeORK4E/T4nSrRX0qNXuVG9UNJkSck/NMWwsADkmAZ1CplUgfqdBKLtRZVdKYVlNmCcdpK4uBPIMwBMk4K25FN1MsiOpBSWGLSBaSCVBbJmIJ5gxqu924YAmrhyFMm6WIJu4E/wAuPhRnQVemyVmFxJtBIA7Wx2mB5J4EnEHxgzQDXcMwrqUtYAkSSSKikdntFtwN0EDEjERoKrZRsRFCgvALgmCTbcpmQCfBRRgxjOt9rRINRagCWUwQSSEarcZt8AgJ2/YZEwe1N4HpBwXNgVJWpEMCLpkKTifgckDUvGwbpEaqKdQqF7GhruB5IQB4V/MFSDBj50tq1fTFvqemWjten3lhzMyJJA8AABRMzJFvqoKyT7grhpuGRC9wwLvAJyIwdLdtWip3070YAo57TbMMDyAQ1uRxJM8aqOCbCN71LbM5Sos2GBCAif1AkvJMniBEDRVOmweqwDOsAqisT3AAgjkqS3IGcmBidTc7Rr6JW1q1aO1myVghWuiYBHgyfiDntXqr1HApoKSqCCJKuThfUNzAxNwEzGZyY1W1gCvUlPpqRTqs9xI9drLObyItYgxnj5PjTIq/pMzAqGKgKZulVKyTJnCjz5n40JU3xarTLwxRUvuJgXCQAYubBWec3LGdEdX6maiqpIi8nHEk5gECOCeByda8NuaLQKD3KMyYHPGfvrn483Ip7rbtcwtLE2kKSBbgFsCeMz+/Gttjtw1QAAwTificSftoLrqirvVBaRTRmYemz3KW7jCqeIB+eIB411T0xy0HbZUL3LVDPAJAYspe0g24F3Z5XGPpJr6wY1BThHVvYDb6jcsAcwwaMeSAADEaOOzrGlU9GulWjb2LTFlt023K8FCQftyRpd0o1k9RmVCrnJZlIhgFC9rNGQJw3uPA1504tOyWX2fUaiItQVAEo0yxDBBLvIUGeGBExEyInMjuzDmgGU3VArEJUuYmfALZkgliLTPB8jQW93CFjbFMqG9U1Ay3sFC3MyqcyowOMmSTAumxYRVSurF4aEFQs0CYDOB3xOVz2+TptUhWFdM6qAoaptkkEwQoAOCCLIvzxgEyMx5G/gUpvWFFvy0ChmVJMsxFjEtJsZvUPxC/bU325ZRTrUAG9R7e8Se64mfaR7Qw+cczGi9huUK1PSZlEsUUCLHBYyCBzCkwMkHjUu0sC8mltVe01jIxgHx/2n/OpowdTIwapJ8nIn9vTx9td1FDEHSa8KVZz6YUhFZsSSAblMx2/HGdadNWsgBKpJbuFgZwuCLb4ecZj/AGr9M2zOxFWA4BlG57llS1uQSAAASDHPC6vuenrVaRUsqUg8kmZAA4ZcHAY5yAPudbNq8jNt5v3qU2VUuLVbLW7WQSWGGAESFgg8zkk5lai1EAmnWCNS9MvTUqQAGCseJKsbuSJDDzlftdhlqTDNNTUAZvMipIMwotAYE3AwDpjW3X5gdiabooOKiMaiyDBBAkNJJPacH50Rp4Gi213asiskYIRipMcBpWIFwIugQB9JzK3TKor0glppgMQQoF3bJYdp5EiDwSRjS/bVWVb1juOaZYlhkye8kwTkF+F036MWFdfzSaZUFcTzLdpBxIMnGbR45birsbzslfp9EKlQtYgyEhIqErdFPPuIHAzyYzBW7VKhVKy1GZmIZ0LZVQwClcYCyPdIOt+vbRqjKhYEU2V1UG2abYBWIMiQZmRicAgA0976HrpUUkwTNxBEss+0DH6sfX76ztNEWM6O7NWAEtZGN3AIngzauTB8T2586y2wK31aUJ2szipMwTccNIJDDBIkZHnQtWvT9oc1DTJAPp2BwCQHb6+mtuJmSfJ0xRASlqtZULlmkmGXsIi0COYj7gNiCSp2PYDtWDQAvprF0KbQ8gkyrXABuAo5Jn40ufptlC7tX0pkMXJAcwuAILG2O4jjOZ0bu6HY9sWiA1i5JFxgjEAysHIx9I1j0nd1HtuaVQksFIPdCwxp/qChZPJBuwNNPFpiVGnWGL0yGuZriqt5QDIE8jPn7+cBZ6dVSrCjVDBbajKHwT7oJnBmSJA4I5gHbuvFKmWMtlQz1IURBDG0HB7o+ZIjGTdptlQvt3j1QVem60zDz5Y5tBEYJjPGmn1QI0q00ax0ETcWkju45UCIKljH+wAmTrLqcXBsSZJA8TkR8a0rAmpUc2lmcwVWARjJHAJgGIxqUtsajg5M/8+muvgh1jZpFG/S5VGYecff8A9tL9j1Olc7ojNWJqIGDW8QFClu3Ns8E5Y50f+IqvpUrVkN7VtGbm5MDwoBJ+2vP9G6RTegpKOG9RAO6xeQKjAMQTIEQCTOAANHM/8aJn6DfZxSQqakFqjNUBqHJgdzXEyQwME/8AnI+/qE1mDM4YlgTwt36IK8kz3cZI0FTpxXI7T+SpJCqxRznIa5fcIkfPJ8uK+9FSwqgqKQgqFgAAwa1wSP5gL/1R4iMcjuydgn8cWDwror8p3IpBaIlQBzIIMfGMzp0+g8kKSoM+nggKCIeSEtMFiAbv5eDjXdvRApv3Lj2C4EXd3gklWDR3GZUnidV3exeglRJuWTURbwGSlEt7mtExaLeYLQe3RjQBStcrI3dUFRXtVLiQqi5gp4DU2AKnhjOcwLU27pXaqkmncRItAta64m4iz4ByZJOtekVAQhq1KimkSFYDF0AgSIYie04kggEE50w6hUvXNQ/lmXzgmRiQTysYEwYx3awzGVD6gVLZllDGhXkgEwtM8/UHOppxW3SlmIpVSCTBD/8AvqarsvX7/UrrE81udq/c6gyzHhh+rMQPgCccyB50JslqQCpsYQD7ZIJZbpjIBBE/0nyypb5g7f60XHu9QErgFZFouYgpAOJPjQ1TeWkLTYXyMqkSrSIYyZmQcx8cQBrTJVBm82jU0BAD2UxStLC6LsA2mStrMoxmR8aNqqKxNMVKSWMACYDSB9JJAIPkCSYOCNLlRUom5qghAR2gjIAIgkWnMyuZnzrtOjAIZYJMC5s0yAZuW+Y4EzEkcwTpXaoGwTqWyZGlqpFR6cv2mCBbBBIyCVbxgGCADOnPQ97+SKdUXFjd6rA4uAA9rzcBHuAmYgaD65098kM1QDCeJTtNoWcADE/M/B1boVIU7HBi/LkkKpALEGWyhhVBEicDyTq3LFDVhPQyq1PTqqar2AtUKwuTagmFZjNoUCQC0Tg6Vb/dI4kKwq3Ie39a/I+CCq8AADPjTvfolUO4d2oWkmHghwO0LfkA+2CIux4jSvc2wlG49gimw7aghQSPqA/mJxAwdYuSsTZg+5pkGskG17zaoWCIthQZMkwSOI/3DWp3tRaP5cqUUwbQAyDHBOQbi4IDZaJME6x2+09KjTZad7ZqsHMWj9ZAMXBcExmfpE26ZuT3mktOCkqQDiSqrcxAJtBiQIFuDONPDsnIE9SogioVJZiLic5ycSDgD/h05p0z6VVCoV++4iFZkUFgf9oIAx9BJ5jDqvTBVdlUllFPsEfpBXLE+0M4yY84MntF6I9Si7M6hyrQ6glpEMGEfaRxJJnSXVx7eRmFHb1qYpqtOm61FFa9owOXUtErxcBP1jwHG4mo6MrSiU0RY5a0RdiI+0DM6p+HabU6bAqPTBZQjovJkFgfJi0cR/fTansyYZcjGP8AnOuzj47/AMmWkCfw2BI8f+2muz2vpUi55C4/v/bVqdC1bn8cKfpwP65OvPfiLqYqN6IPbE1XXkA8KBIMzjHAk/TWzljOim6AKhevXFeaiUqZ7CE9yn3OpB93OIgjyZI0XvN1VqAM91IKsjm1byCLhx2KZmZkNImDof8ADLKKr0wAFoTcpYEMbajEEyOwe2c+T+onWuz3goA1KQVnquSTDOUUkQCHqKuBABIaIj78k5NyyZfUw/g6gFKpSlrpLdl1i3myeOCWET+k8c6J6JQEE1KrIzmDTZXUAlSVMjzYsEDj76p1Xr19MXhmqWILlPp4lgB6ai2ASCVKfHBjRO12dIFVWmzEm4i3yRCqByAWIaYjjjSt1kpBVYJ6bNUDrTpimYAkiVBKHyyH/cQJbXOmbkbhqtJ6oqh3vkTgwACqntsIHzEHnE67T2LNuatK+AaIEzhXaFGJBNuI+YkZiK7norMagNNF3lNTgXJTqi24sIOXgz2wDIJhtZX4YAW62yKzUqRezxmQGlyGMZAAYDg/UfBu8ClAiNYywtqiEKgg1CSMsbhkgefnOldPc1fSJX07lI7bpzIJUcy55MtJgiZGWG7ZdxTLGmga0SEqEBjLSSSTYSRBBM4MnRNvYm2OF2wYBlYWtkSyAweJByDGprzzbdiSQHg5GV/8uD/UDXdZ9V6/f6k2CbfcMX7PYs3dxljAF0K3cCQcCW7QfBGtv9PcUlAQmqpPZDA5hYkSOM+fdjRG1cVaNRavdOAjgsAonJvFw4JmQbRyOdFbvp6KhdO1qDSFgmDZJIabihw3zCgc89VJbKQx32wSrSDXTkCAwEyWUlVHCgx2nxd4kFRXQV7bW/OC4ggm2IWOSYDeRxz40VUqFYimgwxpuLyAGjulmCEkEt4nAIEQa7joztumeZVaeVH6cAEAR+qoMYPaDzrNxSGwHq1Y06xIUrKz6bfTugFSLQxnxyCDMat1WvT9Oi9RhaO60QwYFrbWAPHaSDES2CI1K1eka1A3EFSg7Rksp9v7g5IxE85II3x224p32CmQx7kCQyvwGExFyHMYNpHk6nCyxWy9CnTo07blZJKutkraTgRwVgLJEwbY8aUCi9QOaQSp6byFYi7ORhu5ot4JPnMc32dNaTZcAKGgKRBWZuaDkgYBkcKORovcBFrdhHaVsZisOxknhiR2kkyfg/Uw1btBtZDd29SuV/MIZ0BZFb8xO2CEVYj9WZzk6SKoMwItYBxETE/HHJ8nJkTwCKxZnVXwUIJCmCBEwTMntJxP10RW21UFifSemylZkBiwUwSw7pwMH+3nOLrAWIE3D0Krh8qSS5Uz8C4Ei6OIvxEYGjqBKbijgpPuIYnDkwGjHBVYGBz8nQtXduFWjUu7sh0MsQMqCfa6q1xBwQIzjR3QzdWWm6JWck2SxBbAbi661SJ+4OddNK7ElkatUJ7TgjiBj48eNH7Cue4vhQfjE/AH1zxoL8QdN3aKShVQZm0dx+c4gfQf315D/wDcL7eQ9z4NoLGLvkz4+Rr0k1JYNNHpvxJ1wItiQrsDF36QATJHziB9dJ95VpBFIolqVOoGDjuDElpm6ZB555jQ34bVt1TqXrNT1Fa5vaQ3YR9h2iM+6fB1ps92iB9u6D3Cqnp5lgMgfQqSBkzOuPlfaVehm3Yz/h0WjWdkdnioqhQ6KlyyyFQy4KjP9skTzpeyV9r+eRSU3e6XNJVZSJEYJZWInImIMapV37VnCVFqIXBFLuKsoBOQDJjtkoY4OfOmJrtt6akVXRFBVA5iUQLDMqMpYysSOROc6xvwIR1Nojm5FmULBmIFvc30MiPEEmMROD+jlq8KChKmJKqRj5JBDAqMA/4OjG2Lbiheu5ek+SPeEdcnC02IpgSDdBHEnWOx2aBdvIFNx4Lw4Ji2fTgAwf1T8EZyOSoqqAq1Kp6rNVqWXMzMsjlc2wGJUIgmY9wXidemXdLuNuwEzaLJE1BMHJBjMF4nmCPMrKdKxyxpKUgWsigyBAzK9sZm0ACD99d3+9KU/TrA3mURwSDTwSTyqtGFyRz9I0mnIEU/ElA1aVPdU1KO7AblVkRUjFSOAHAMn5kZnWm3rKtMLUtVbSWuPIPdcACVLT4MZJB+gtTqdQ0agemSrKSAwAgAeSoj0wwnvPCjPzzf78Uk2gFJSAf9K1i4AC4nIaQ05tkkaTUpAj0aUtuAAChAEA/xK5+uWH+BqaCXpVMibNsJzmnn9/rqay/DHYrr9DZkeHCgoQrqCG5zcoW45wGE5OMiNGPu1emWLMWSxZEkgqoI5UBiTEnIg+c6psWLMhAMTgye4AmQJmTAjEiFnE6K6hu27agkJNrSIPb/ACKuGa7BaR/uIka6pytUPAHRVnWRKKxvZQR21KaEALOO8BT8+JNumtL1FQVdxH8SKUJTb3eTc7PhCSODxBwLsA9O6nTqM6KppllJFUmWB9oGB2grIFkkEiCZ0A27fbNdT3gwbSoLyoY4MNTCssxyZwRPETfhkWMOmUHL+q1VA3utp1HqQASPcrEDAiLiCf7rafRzTr1bDbVJ9SXwvPgiYa13tE5ONWTevUqp6xR3NN1R2DAt5EjGJWZIPGD8r9lXr06waoKjggK4RkP1LCAyiCYyIIH76XkV5GVRGeGqI9Rx2JURVa6cGSLp/wC8/Q86D3u3vFOtNrKCFAWDkXAWkAITx5jtGusL6hQYOSr9oiYSDwIBJEyDI86Io9N3QphqiflqBmq6kHOO4PEW/DH9P10RtZHQp2+5upuzVUCg5VQl69wwAuZsu8Dg/sXs63p01Dq5larMR9FtsZSDIDfAHA+kB72hccKk4koDE/fJJ5EjnH76bOsKRYVi5VgQEVR5xEsV5UxIOdNpPQfUL6S6Op9YLgkFRJETMjDFDBMH6eMSz/BAH/UluViQhRJIMWzwZyLRgjxPxrzhamGuRC4WAgdpIMWy1iqDJnAAxAHE6Zfg1bN7tzJ7WwLTEMGWLshcEkA4OczzKpN0OLyfU+vJ2HXwj8UbVmqlUUsb+FE8/wCNffOuHt/bX5+/GbzWbH6v/GuviNeTQ1/DIqbViXenTmAabm68R3KLCbTzJIjj40V/02G9UQBSUuGMCcynM3RgRGYOR48VtKoEi1Tjk3YkZ4YD+2voK1WqbQyqqCAADgWmB2mYIJX9RBukkxrLmi07MKMdv0ysULCqMdoK9xYOVIDsfIBJAOczAENo3qXUkFNFJKNaSKjqtQqZIYkNgkKB22DHA+BNjXqUbagporI3d6TG0k4tqDwMASDm050360/qOQELKy3uAi8sodcyBBE4HJR/k6zT8joGo7yvRANBSwNEMqiJ9xDmCMlYyoBIx4Ghv4UO9qo+UBa4zLKQ1SSe4kMQQfm0TjQOx3FRKfrCotQKS1Smh/00Jy6wSCfOMkADgabdW3AqVArUqHo+mEypFhWCwV5BBy0ED4BEaJLNAzGnVFOm9So1Io0sfTJYQztgMCSSDgj5jTHqXTKTUHNOqoimiKrAiJJapUbHlu2I/T86Vbqiq37YNUCuwKvcsSFhlK2iAQ/AJB7TxOu0KbVWNP06g9Ncl6Q9O0ghg5JATOSZEkeYjQvVCsG3VOoolCKwUe1QxKqTyPkenj4ySOJBXqFVDLXkg9q2wQD+iCWU4GSf6cDRO22yAYrpSq93dToKyWj0ybraYObiCxPhuBwQ9HfLYVfaWHuDLaoYlpkFwLpzjIkkcaBiTddY72ikSLjBLiSJ8xiftrml+53DK7BgQwYgixDBByJHOfOpq+sfRBZ7fpRqpTQMpFSnEl1tQFiQSABLuQ0T5LDB50D0ejVrgj0qlwYqyWkAqpm1ijWoSJHECAfk6X0OptCopFSgXyXUgs7YNoJgtBCxkCRgiZM/6wxV6YYmmcwWAhpHapnMwRwedRPN2NsXUqbU69UpSIPcKYL3WkyYEgBpjMzwPvo/qqn8tkqDcAGpUFN+5Wky0gnAifoBnB5Gq7dago1CzMncrrBUIZ+5mDiRkhiYHmnS9oQXukt6ZAUSQIJicQUIgkG0ksZ+pV5FQZv7GZPRQshVu1lNycHHBm4ROCbtCUdkKSVHUjCntBRbCQQoMmI/T5PxOCV293W4oVZemVZo9O5CxhiWEQQc5PI4H0086ftRuvziq3WVEIEiGAwSuTlsR4wc6JRa+gV5JSDPUKuyJeGELBAY5cAnME5wMYGMEp+qVVo1md2NQIYtGCZHHdJAAPJAE8Axhqa/o0mO5urFTNRalpsDMFIUwSUBYAw0EzAxrzYFFqljiJLkhWgFmIsALe085ODIEZy0loR6CnXDUwVIZSFCi8ABhLlvJPavAzIWeNWIWuHpp6YdGFuMzyMxAERIJ5iPjV+nVAjq1QmKa8NBukMBcREEwROTMyPOl42xvZqLMU9RotB9wwAok5ujBhvpmBk0N7N930hqDt/NDBwZNqn2tC5GQRjPONZ9HqF623SVVg6nJgsLhIBnPyAeYMScFn/GMjmqzh2ZBc2TcysULBiYFqnkyMAD5FPw8PU3FC5UWoahNtqggKfGPgjODyJzqqV2C2fRustKt9tfBPxcD6hP+7X3jqq9h18R/GlHuqfcH+//AONdfEbcmjze1lmFMEw7ASTEZwZPAHM6+hdE3tWpRprQNSxJHbUAbiMnkIGzH1nODr50ALRGCMEzzP8AgDXoPw4jM5C1PSCwWPkgwOP1DINp/bnRzwuNmB7alv3RKYc2C5kZqjFuQclwJBUkkcyJk4XWfWqN1hNi1EAuRTcHuUGU4BAJPu5v92iadQGmy1BTUkgTaCQ0TaMkg8mOMkDjSyjTVl/MaqXpBpSohWFNlrXl4BXwVB8YI1yRecjLbVEqBiiek+cUxmCP9hgTAMTyPJnWu86RwzVCyCor81GdWCiQCUtYeOIjxxo3ZdMQzdVINPKglDcCIuZZuJGYaF4kTOg9xtKlKqqetLoOeAy8gN3ETxnyDPxpYTwAVW2s1CfQVrizkO5Khp7bQuSyxIwAJMeLu0d9Uem3Y9qAXIyi2eIDKAhUEGDHkg5A1lV6nV27ioSlWiDgKpZ1Jg5JvXwy9qz8c626l1FaqqW/KLjtRKkBgTcSRgipAAvljzgDkXy5G0LukNUdkV6CgBvdTJUZJFrBpW4fSe2CTEwd016m3TcUqSUfzBdRR5MkgXXKLgwgggAAnzOdC7rb+p3UaoJHs/28SrRC5n5OZJ+mfT/SqBG9ILUxTIiCFJJugysHIJEYAMCcnbySNF3tZQF9Kp247Fa3GO3s4+Pprmt6n4pFImmeUNp/LPjH82pp/DfsVXuJkpoe4epUhsggRF0kgD9RYyCfgTGNH77pBqFPSRnRgpKwAEiY5KgSIEGDKH5J1aptdxRVWSqAwBuDuogeFtYi6cEEGBOl9F6tZjVeojVEZiKIKjtCFYECPdkA/f70srIvYp1QVqLIIFIAwi1AWNoza2QCGPgTMkEwNKthuaFFvzaVVHB99NlcG7hgtQYx8NPyDxptud2GpMZaWU5hyZDZODbxnAgzIycKeiqlVip5prcp/lM5A+Zm4fWZ5xSlhkvY/wBu9O9QIemp9QKSi1QTIJIZiTaLZwcnkcGmxqoBUKOWVoJqhhEHkOflJnJjgcHSva1fTqFbEBTvF9+YF2FUw5VsgXAnAHGiW6iteqtINFUgMDaBTaRcTYIjkkyZxOpesFXg5R3JJqLAChHRRM/lIlzD4LG0mRME+c6w2VP1WVlimGgC1R7S5X9RY4W1pLE9w+BoxNqlWnUtQNVaoyKpkCnTk/mNkCDBmDGSJ51fa7miiKblUBmVnQGCZ5HgjEBhIPONEr6uiUA7Rl9VnpqCGOVIAZSZUPMfqkE8gZmCQdabbcPSUtQLGnTYOAZlclfPuSQQDyCTJMgsb0+mDWV1GEixkUMACSVkzCBSbsCRx5wOtZ6YFrBnLZpyGGRDqTkQRll8Y4mNKLt5KsFfr4DlWpOUOcQD3d5kDALMSCBEyIi0a9D0Cs38Vt0lYugBiS9ubAYaAQgy0C7GMkBedxSVQQfRYEMDFwtyMkqxMG7JBwTMwNMfw412521SmUtFQoxRSQ0nBBcBluJPgABQOABotNjW0e/6nR7Y18Y/HNKGf/0n+2vt/UPadfHfx0vf/wDcNdHE8m89HzSng/fT/oiGAVaJaDHuA4NuM+Z8zGNJQ05tEjzn9uTGmPSzUNWnaT7h/mY/prXk0crPejfQoaiLXdx6z23M8zOWPABTsAGCYJJxtt1Uu11SRTiULSBx3Am4jsMFTg92cHSrd0WYkVDagQIVyCBE3fCgnMY5n9OB9zuqq01D1BBhWDHIM9pzzAM3QYkT4OuCr0OzlBRT3NVtuDcrNAPdIJhoP6o8H4OfEmJv2alBpg2kABO21TkFhBUSTFyhTzJzOub93cKyn06pCtcIK1CCACTwhmImAZzwCS3pKUS9ZqJItutDMfAcmUJBg5AJ4Pg32t0I0G5WojTTtYCUZWEh7YYwTcAABjM/PGudL3FQ1LgyNT9z/l06bKVm7lBfP833OI0B1XcvTqI/pOoQZYySJMgElRPMRziLQV1er1iolQvTYocsbVkHnBvFpZc9+CQMkHRXhAX3iha/qPupYMAF9QFVQmTJZjMqIAmRznXOo0lpqrlrzUdjIuHb8QSQ+POMmfGtmrqSKq0wjEz6cjuXuwUIZDiPAMmBiNVpdYYtUVtvRZKbQHFIrJkFSLSCvhvB+mpa8hlmLdGqMS3oobsz6yCZzMYj7RqabrTMYowPo1SP2iRH2Mampt/f9jF4BQOGshR3JPJnOFwp5hYU8mcwQqDU2Dr5UsQjwCOe+Q3ImCCP0r8HQHT0Vmy4IYqQwAkgsQDMZfwQ0ERzjTVdghuqUpa4Sw5kNkEyML7v1fpP76u08grsz29Yqr+mRKxMMY7iTItPtx5kcY50ZWemuEpAgzlJVx3AD4DqFIPBkAfOATXso1O8LUWoizOMhmHIyJUENEDOmGzQPSEKgCAhSpAAkdoIJwS3EyIIgmMTVBQq6x6S+qS9W+1QtJlHcuAXMyQbYH6TnnOmP4T2Pqs6APdaoYqBhIA9zYAIaIBmVIHOVPU9w1xgm1GZIMgEAgIVhhg5xPgfM6Z1drU2tdnpVfyqYFUI7GEaRauCSzSRBIgnGnH5RIG6vWq0DSvBW+4KVpsmVI9rMouQ8WQvCkRM6s22lTU9Q1qjLKoKihDAkC2JJ+QsEyYmdE7fdtvDTO7NM0wZpK5IbEqGFoYkz4eeecyBz0wI9SolWjX7ZKIHLVMA+wgxJk/uc+NXvAFenUGDVK1J3pqQWH6AIy0kZuHcHGJ+x1SmCptrFXqSEomm3JAUk9onIIUsRy3BA1jQ3DNTCpejPaCHuKSp7gCZaRNvdIgEad16KFzQYqlNcJMjvgMArYCtABGIMQcNqHgaM95TWi6WJ6a2kR6lVg5gwCztEScwMSZMDV+g9SVd7Ruoj1PWVS6yQAbJJI8GbhJPP9A+l7wjcIaik0yWDAmQJyWCt7W5kDJB+hjSlvURAVhHvJAdYUwxgyVUeUBYeZIMGNTl5Gn5PsHU/a31kf1xr5L+OqcEE/J/5/bX1rcV1O3NQERbeD9Imf6a+XfjunD0xgiRkcEHP741vB07OiWj50vT1vRVYteBFok5jgec4iQRGdem6J+HcsL19dRcqzyFIJB8ZGAZOT51q9GlUo02p01o1GkKrsiuRBEhoGZlVzOCYwNYVqq06m4MqStoMAgA3AEA8zieSMY+sS5JSVI5WWpdTCqVqrNQA0gTM2C2LwMTHBP1H0JACF/Sdg6K9quSO08jDCWBA4PIBzI1fabtXtZApNRBfFImCCAAWiFX1BkkSI+F1p1bZLubqyr6bMo9RmEkQomVXkmDhZMfGo+ogne7P2U2KW3N7LiCMSrAjtFskTxA/fRtvVo2D/Upwpp1IX2BSvgi8YyPvnElNst0ade0RaReGLQX+gE44PaJM/MHXqN5vaf8OGSoBAIpxacNhzBIPloBOGeT402q2aUBUN0N2j0muBWSKgEwB4URlCYFgOM2kjATtRDWMhek6gg1WYPAEe5W5kEQZGAcY0yavTFWmRUgsl+aDphlKiDcbSGJIGY/uV1AufWu/NVspSOCbiSFUmbQTPt8fESreaoljfpVZ3pFCfWYVUBJYMSpXIgDFpHt+s+BIas1JnpulyVDKtBYjOLz4QRI588jIDo3oBai0iDLIpn3LAJHNqk+0yRbnBu1seoP6loVyaawLBOAJBABNwgiIPMYidQ0BdN48D81v3In9/rqaWv1ulJkQZyCDP8AjXdR1n6Bk03252yn0EaEP6lQw0kdvGAIAufJBOYJJK/hw1WolRLrKaBQBNxxBBbg3PNwB+cc6Ho7R6drM6ulIWxXWGDTATE4yAC0SZYAYOiK27T1aatCoSApY3WMJAAEd2ORnk9p7g3RLLEhPXRKlQ0kSRURWRZBuUtOCPIknPgfeX/TtnWSmr03FSmoKqhAJKoA0ggnAEdpEx9NKfxF08Ua1Jy1gZSTCyQ55QgZKyCAeIEz8EIadGooRnTJIDAGAIujkWsoAg8XAxA0uTNJDL9LoMxeqSZUsq59w4N2DgYPiI8ybdAVamUZSEkFlUf6jTHcSZxyBnAxkyWO3qUxTSrNxN2CCA6jHthVEgQCfg5FuBH6wnqJRSjFObync9QlVyWtXEKCQBxJJ5kqm2DSRr/CVPTDU0BQLbTBiY8yWAgzAkgSQYANukdeg4r3CmtK1SrQCe4A/cckYEYHyDpxv91bNRRetdQpW0NYrIstcsQpJA+4JIyNLFrM5pXlS5cyVIkkN5MyCKcEHB7W5iNJJ22TRUdOqmutVBUKucVO5oC4ZmMEhoBzjIONFbNaZVVKs7VHJBUgFbXWGBMT2HgeJGj6lSs7E0yaQpi41FaJpwCqsCYkPEEBgAWkEawpmpXipuKik0wYcWrIFpPqWRMmI+n1kaG7RSR2gw3FB60ekVaGCgkyCQCDGFkkn7R92e32S1w5AUYuOTDhgxOBx3AGVB4jJk6RUqz06jN6nlnKkYImy1VHi25pXMngzp30fqltNalGmz1agsqFyygQYmmpMSTbJ45xnQ6opUss22/Xa9tWgGJAW5DEqVMkgN5ORA+kRJ0FRrVKyE17GKwlJWYKDblnJ7Se3gIZ+YESNvqq0nt/ODCwrbGACEJCzlZ5B+CZzGtqdBqSmxLc+7u58Bl8/wAw7ZGocuq9hdmZ1NjTrDvcMyHvpkQCoN5ChRyoCoAQMOBOudWFF6tEpSdizXdhC+SontImAQFkTMTONb73a02e9RKMjFoBkMyLeJAgxxHP9NZ9GVKiQabZZvZLHtkraBwRaO1v1TyTGk/UTA+q9NFKopps1VVPYQTeLphebh6bA+f5dTpnUnR6osikkBVRbQsCHdBPtLAMQJMc5zoDeblkhkk2lqeEA8kuCAJBJzd5Eg8602kJh6TrTgAQ8xcCFNsGJg4zwRnjVp4EnkIpVKlJjNM+mWc02ADEyQWBJMROSDBmfk6Wu6hnLK1jJHaGJY3LMXY48HiAB40wHSDUZHVGSye1SZYTgkMDGZ8GYxxg3d9KdaXpvhCRL3FiHBJgLIuH1kEwcfJeRtmNCpSs9NFNSoq4Lw1l5AChlAzAkxgdsSdW3O5qUwaBpBawSn3FpdypuYQxBi4CBzgk/GqjZGlUpujqpIAkZQrBMBiA3wAfDRnVX61dTFFTVvdwGako45tM2zKgY8wecgpN3jQrF6Go1ZAF9wkK98H4gThpE9vkDT3c9QqUXE+nb6NtRlaWBDHtBESLsSACJwZXWO0q06rLCk1FuYLcVYCJFxBOT2nmM+ddodLFWlUcO+AzCmGkMeYZojHB8DjPGm3dWAxZqUm9kLfqJAyfPI+dTS49OByK7AHIEAx9JJzqanHqKxAprMvqkOKiwlR5MsqgkEkDM5B+bRzOttlSWpbXe1WFQlFuyzIpaSB7e60cZz86MRaDpUPqOyMw/LoiGDKXIN1xtBJPCnkcaWjfkVEahRQL23FpcgnBm42qSOTHkSddO0Afs6NRlqUbTVvJaGAMNJJZY9uTnicnzm28SFIdr/y1EDH3IxkEw3g8+Ndq9SrlUsc3VCXHaDAkRiYBEEeRnzomjV9SndVyFA7hkwSYnGT7gf8AtH2xk3VlPKB6+0B2p3DMjOrhAgItVYDQFkAKFp2xHn7nV9hVdLqyMVB/KxTE3MAzKTUEGkoMmCOQubhAlRfVpsKS1QEf80gAKF4VmXBUTJMQADk4GmNSoq2k10pqilYyB6jQp9vBErdgwFUxxFrKtgGbHepSYerQLRzUZAsiT7RSUZaBAkgzB0q2de9vQriolQMaihu0nJIYXHHYTgzIUjGrdNpCkBRZyFWfTYkq3JAsZeTLECMET4kjn4gB7H7HpIljw/bI7UqKcZKYJ5kZ0rptBov0zfUaskIr1FLXI1NStvgkFSC1w/q3Pgm0d48ulSlaWEpW9NQJjIFoAtYSPnx415r8JbwUqtS9uyxlAAH5hkWpxiTwcZjPOnFLqd9SolVZcmbiAvdk1AqgRbwM5Np/mNpyRaytDwV2TPXApXJTe+644MEENJ8jkwAJOfsa3QH2oqs9Q2OSKQLGYeQMsJPIBIj5Meduivs13SbioLCis1RCf9R4YAoCYIIJ7MGR5nV/xV107hw9ZalJf0rJUpxF0i3PaTmYIIjzKqrTC8WLes7hRuKtcBy0nAMFAXWEBEWklhgnzOZzbe7tjXdfRijEpUqDLksAjCQFQFbhIEYB5jQlS8Vl9RhNXBqRJWSOcS0R/UD7aI3FZ6rFGgPgIASSwUEQPHqGIgDkRGRpNp0ybGW63NMKwV7ipcKQCe1blDQBDgqJIEGHMEDVKe7qUB6Ck+iqkm0WBvb3OVhriZwScCONBruKiuJRxCj9JE5JIAJAJ5xA5I8nWm7KjcsQfUEXFrc5GZMQTBIH0+S0HOmJsDrVwlwDF+62WJ4WcrAkgA/OSP6za0UQsfSYsVK3GfgmbW/+c4InRO7S+6miIaZgksIHBEgrBBC4MH7zOubfb06jLTutM3GYY9gBlZIOUnxmTyRoWNAg1ppVENRgpx/OzEMxIXA7Yg95AwTiNc31Cm5SXZiSCQoAaVBgeVBMETx/SNWr1qYDEKhae66rbCypFqhSSOeY9ozyANutowQsKhq05J7fcrEEuQwYGCQBAxngTOjyMvuqa9iinlQopDEZgMs5Pcue/EzMkkhb1mo4dvTT0rQwYLiCsAh1iSYg4nnzyWWwoiorkzcVDwwHBA7QJPMGR9F/cPclRVVxUZ1dQWBIOQAFKwCFJGACCSWGqTyDAujOxql2sDKQYbtJgggTIBIkGPp4AOif+oqkIXNNl7h3SMyDgYcEz5xGMay/ELrSBPcCGNkkm5cEETwADHBz5+PP9R629UKCYXkIOAYIkfEA+Naw4++Q0ehrfivcXNG32zCTDWoZ+s+Z+dTXiwjDx/c6mt/gRDuz3NPbLY4gwKtsSeC0EHOcYk68/vqShoAAEngfI/5/U6mprKHzv78Ih+B7+Bz6j06T5puArL4IybceJAxxriUw1SjM/mMFbJyrZIicCcgDjxGpqaxk/wARfUt+Dbp1IXlo7gTDDBECRBHGdKv41qtR0cIwYmSaaXYJiGtuXgcEa7qahSfZr2Qn4B2rMERJNpVTBMiZbieJjMc+dNEc/wAOv1FQH6gExPzyedTU10T0hnka9VkeFJADSB4kTGPOmtDcuJhj7C375z/bU1NaT+USPWruWG03JB7gyw0C4XWSA0SAZOAfJ0JWoq2zaswDVKYQIxyQPj6jxBnGNTU1zQ0vqAN1f/8AqM+QwzIMGQ5Ucf7caIp7p427z33qt0CYLLI4wM6mpqnr8/4GzHqGCrSZcFWycgH/AD9edGFzThENqmi7EDy17AMTySAYB8amppRzQR2b7au3qUaZJKGwkNmceZ5zrT8O1mc7hnNzIrWseR2O2D/6lB/bU1NRLBb+YQdR3DUt0EpsVS1mt8SLwDn7D76L6NUJq1wSYJJInE2zwMc67qaueF+X8kB22qn1qOfcwH7EiQP5f2jS3qVUpuEVTixTHPhzmecgamprPgylfoXHR53qRm0nJg5/7jpfVpiDrmprvgZs4rHU1NTWhJ//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0" name="AutoShape 6" descr="data:image/jpeg;base64,/9j/4AAQSkZJRgABAQAAAQABAAD/2wCEAAkGBxIHEhUUBxMUFRUUGRUXGRYYFxMWFhcYFhQWFxoTExoaHSogGxorHhQVJDEjJSkrLi4uFx8zODMtNygtLisBCgoKDg0OGhAQGywlHCYsLCwsLCwsLCwsLCwsNy4sLCwsLCwrLCwrLCwsNCwsLCwsLCwsLCwrLCwsLCssLCssLP/AABEIAKMBNgMBIgACEQEDEQH/xAAbAAEAAgMBAQAAAAAAAAAAAAAABgcDBAUCAf/EAEEQAAIBAgIIAgUJBgYDAAAAAAABAgMEBREGEiExQVFhcSKBMkJSkaEUFSM0YnKxwdEHE4KSwvAzQ4Oy0uEWJGP/xAAZAQEBAQEBAQAAAAAAAAAAAAAAAQQCAwX/xAAgEQEBAAMBAQEAAwEBAAAAAAAAAQIDESExEkFRYXEE/9oADAMBAAIRAxEAPwC8QAAAAAAAAAAAAAAAAAAAOVi2kNvhWy5nnL2I+KfmuHnkB1QV5iOntWrmsOhGC5y8cu+W5fEjl7i9xfZ/KqtSWfDWaj/Ksl8C8Tq27nEqFp9aq04dJTin7mzn1dLLKl6VeL7KcvwTKm1eR6hSz5jh1aD01suFST/06n6H2Omtk99SS706v/ErGnQcuDM0rFx35kFoUtKrKr6NeC+9rR/3JHQtsQo3f1WrTn92cZfgylnRa3nlw9pF4dXoCmbTE69n9WrVI5cFOTj/ACvZ8Du2Wm11Q+s6lVdVqy98dnwHDqyQRax05t62y8jOk+eWvDycdvwRIrS8p3sda0nGa5xafk8txFZwAAAAAAAAAAAAAAAAAAAAAAAAAAAAAAADXvr2nh8HO8koxXF8+SW9vojXxvF6eDU3O57Rit8nyX68CqsZxiri89e7e70Yr0YrlFc+b4lkS13Me0yq32cbDOlT5r/EkurXo+W3qRZy1t/99RCDqbv77nawLRyti+23jq089tWaeTX/AM475d9i6i+J7XHVPjuXU3bLDKt/9SpVKnVRyh/PLKPxLFwvRO2sMpVI/vZ+1UyeX3Y+ivdn1O8lluJ2ryK5tNCrqovpf3NPu3OS8ksvidChoHJfWLp/wU4x/FsmwHFRKOgdJelcXPk6S/oPv/gtJejcXHm6T/oJYBwQ6roO/wDJuP5qafxUkc+voZcw9B0Z+coP3NNfEsEAVRd4DXtv8ehUS5pKou/gzyOb+5z2RafNcV3RdJrXeH0b363ThP70U2uz3oenIpudJx4C3qyt3rW0pRkuMW4y96LDv9Cqc9uH1JU/sy+kh2WfiXv8iLYpo7XsNtxSbivXp+OPmvSXmsi9TjdwrTavbZK/SrR5rKNRe7ZL3LuTbCMao4us7OW1b4PZOPdcuq2FSyovLOHiXNCnUdNqVNtSjukm1Jdmto4nV1AguAaZun4MZ8S4VEtq++lvXVe57yb0a0a8VKhJSi9qaaafZkdPYAAAAAAAAAAAAAAAAAAAAAAABgvbuFjTlUuXlGCzb/JdeBnK7/aHi7uKit6D8NPJz6za2Lsk/e+gHAx3FZ4zVdSvsW6MeEY+z35v/o0oU89stiX97BRg5PbuRNNBsEV3lc3a8EX9FF7m1sdV/l7+RbUk6yaMaI66VTGI7NjjRf8Auq9d3h9/Im6WrsifQRQAAAAAAAAAAAAAAAHIxPRyhiDcnHUm/Xh4W/vLdLzREMY0Yq2WbktePtwW7rOG9d1mixgBTVS0cdq2rmjZwfHK2BSzovODfig34X16PLivPMsPFdHKV9nKj9HUfrRXhf347n3WT6kIxnAp2T/9iOrnumtsJefB9GXv9pz+k+wTGqWNQ1rR7V6UH6UX1XLqdIpSFWrhNRTtm4SW5rdlyfNdGWVovpRDG1q1vBWS2w4S+1Tz3rpvXxIsSEAAAAAAAAAAAAAAAAAAAABqYtfLDaM6tT1E3lze5R820vMpupKVdylVecpttvm5PNsnP7ScQ1I06MPWevLstkU+jeb/AISD0HmWOa6WE4Z851KdCOeU/FOS3xhHf+S7tFs0qaoxUaSSjFJJLcktiSIpoBZ6salVr0soRfHKObk10baX8BLiOgAAAAAAAAAAAAAAAAAAAAAPFWnGsnGqk09jTWaa5NHsAQ3HdEmk5YYtePGlJ7f9OT/CXv4EIu7SpZtSpa0Wnmt8ZRae7o1kXScrG8Ep4tFqfhl7S/qXEDlaJaVLEsqWI5RrcHuVTtyl093JSop3HcLqYNNRqprLbGa49Yv3Ev0N0t+W5UMVeVXdCb3VPsv7f4994TMAAAAAAAAAAAAAAAAA52kF/wDNtvVqJ5OMXq/el4Y/FoCstK775wuqsk/DF6ke0Nmzo3m/M5dJNvKG1vYlxefBGNMlf7PsJ+W1nWrLwUd3J1N69y293ErmfU/wey+b6FOmvVik/vPbJ+9s3ACOgAAAAAAAAAAAAAAAAAAAAAAAAAAa99ZU7+DheRUovg/xT3p9UVlpVolUwnOpa51KS25+vTy9vLh9peeXG1QBDNCNK/l6VDEn9KvQm/8AMS4P7f4+8mZB9JdCFUbrYF4Jp6zpp6qbW3WpP1JdN3bj09EtIniKdHEVq3FPY01quaXrZcJc158dgSUAAAAAAAAAAADXubuNDZvfL83yJbJ7Vk62Cv8A9pONU6sKdG1qRlm3OWrJPLV8KTy6uT/hOvpHUr3NKas5tSa3LYmuMee0qnF6FO3Scp/SJZvk/svlxy7M85tlru6rxljLMtbQCalZxUIaurKSz9t55ufxy8iGaDaLfPkFWu5ZUs2tWL8cmt6b9VfHJ7MtjLStbaFpBQtYqMY7FFLJI9a8pOMoACgAAAAAAAAAAAAAAAAAAAAAAAAAAAAAcnG8ChierOm3Tr09sKsV4k1wl7Uej5vmzrADDZuo4R+WKKqZLW1W3HW46uazyBmAAAAAAAB8lJQWctiORe3rufDRzUeL4v8ARHGecxnrrHG5fGxd4go+G32vi+C/U0IvV38ee9vqzGkqSNevc6no7OWfPkY89lv1qx1yfGWtHLNtvb12EE0p0Xji9VStm4ylJJx25TbaWfR/iSf5a68/3cFnJ8Fm8+xI8JwdW2U7nJz4co9uvUmuZZZdx+LnlMZ69aN4HTwCiqVvt4ylzlllu4LodUA+gxAAAAAAAAAAAAAAAAAAAAAAAAAAAAAAAAAAAAAAAAB5qVFSTc3kkfKtVUU3UeSRwL67ldPbsjwX5vqeezZMJ/rvDC5VkvLp3b2bIrh+bMOsobzE6uotpo17xbUntMOWfva144+eNm6rqO9+RzouV/L93bpuT75Jc2+C6nmxtauLzcbdNRT8U3nku3N9Ca4ZhtPDY6tutr9KT3yfN/od69Vz9vxznsmHk+sODYRDDFn6U36U3v7LjkdIA3SSTkZLbb2gAKgAAAAAAAAAAAAAAAAAAAAAAAAAAAAAAAAAAAAAGleYjG32Q8T+C7sYvWdGn9HszaTfJP8AvLzOFnkeG3b+fI9dev8AXtbFW4dxtqvty8kadWso7zDVuNVmjVqyumo0VnKWxJcTHcrlf9a5jMWW5u1wN7DNGpXWU8QzjH2fWffkvj2OpgeARscp3WU6m/P1Y9I9er+B2zTr/wDP/OTPnu/jFjoUY28VGglGK3JGQA1M4AAAAAAAAAAAAAAAAAAAAAAAAAAAAAAAAAAAAAAAAAAMVzRVzFxqbmsv+yHXrlYScLrY+EuElzRNjDdWsLuOrcxUlyf4rkzy26/3/wBemvZ+VfVJuu0qSbbeSS4t8iX4Bgyw6OtWydR7+UV7K/M2bDB6OHvO1hk+bcpNds3sN841aJh7frrZt/Xk+AANDxAAAAAAAAAAAAAAAAAAAAAAAAAAAAAAAAAAAAAAAAAAAAAAAAAAAAAAAAAAAAAAAAAAAAAAAAAAAAAAAAAAAAAAAAAAAAAAAAAAB//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2" name="AutoShape 8" descr="data:image/jpeg;base64,/9j/4AAQSkZJRgABAQAAAQABAAD/2wCEAAkGBxIHEhUUBxMUFRUUGRUXGRYYFxMWFhcYFhQWFxoTExoaHSogGxorHhQVJDEjJSkrLi4uFx8zODMtNygtLisBCgoKDg0OGhAQGywlHCYsLCwsLCwsLCwsLCwsNy4sLCwsLCwrLCwrLCwsNCwsLCwsLCwsLCwrLCwsLCssLCssLP/AABEIAKMBNgMBIgACEQEDEQH/xAAbAAEAAgMBAQAAAAAAAAAAAAAABgcDBAUCAf/EAEEQAAIBAgIIAgUJBgYDAAAAAAABAgMEBREGEiExQVFhcSKBMkJSkaEUFSM0YnKxwdEHE4KSwvAzQ4Oy0uEWJGP/xAAZAQEBAQEBAQAAAAAAAAAAAAAAAQQCAwX/xAAgEQEBAAMBAQEAAwEBAAAAAAAAAQIDESExEkFRYXEE/9oADAMBAAIRAxEAPwC8QAAAAAAAAAAAAAAAAAAAOVi2kNvhWy5nnL2I+KfmuHnkB1QV5iOntWrmsOhGC5y8cu+W5fEjl7i9xfZ/KqtSWfDWaj/Ksl8C8Tq27nEqFp9aq04dJTin7mzn1dLLKl6VeL7KcvwTKm1eR6hSz5jh1aD01suFST/06n6H2Omtk99SS706v/ErGnQcuDM0rFx35kFoUtKrKr6NeC+9rR/3JHQtsQo3f1WrTn92cZfgylnRa3nlw9pF4dXoCmbTE69n9WrVI5cFOTj/ACvZ8Du2Wm11Q+s6lVdVqy98dnwHDqyQRax05t62y8jOk+eWvDycdvwRIrS8p3sda0nGa5xafk8txFZwAAAAAAAAAAAAAAAAAAAAAAAAAAAAAAADXvr2nh8HO8koxXF8+SW9vojXxvF6eDU3O57Rit8nyX68CqsZxiri89e7e70Yr0YrlFc+b4lkS13Me0yq32cbDOlT5r/EkurXo+W3qRZy1t/99RCDqbv77nawLRyti+23jq089tWaeTX/AM475d9i6i+J7XHVPjuXU3bLDKt/9SpVKnVRyh/PLKPxLFwvRO2sMpVI/vZ+1UyeX3Y+ivdn1O8lluJ2ryK5tNCrqovpf3NPu3OS8ksvidChoHJfWLp/wU4x/FsmwHFRKOgdJelcXPk6S/oPv/gtJejcXHm6T/oJYBwQ6roO/wDJuP5qafxUkc+voZcw9B0Z+coP3NNfEsEAVRd4DXtv8ehUS5pKou/gzyOb+5z2RafNcV3RdJrXeH0b363ThP70U2uz3oenIpudJx4C3qyt3rW0pRkuMW4y96LDv9Cqc9uH1JU/sy+kh2WfiXv8iLYpo7XsNtxSbivXp+OPmvSXmsi9TjdwrTavbZK/SrR5rKNRe7ZL3LuTbCMao4us7OW1b4PZOPdcuq2FSyovLOHiXNCnUdNqVNtSjukm1Jdmto4nV1AguAaZun4MZ8S4VEtq++lvXVe57yb0a0a8VKhJSi9qaaafZkdPYAAAAAAAAAAAAAAAAAAAAAAABgvbuFjTlUuXlGCzb/JdeBnK7/aHi7uKit6D8NPJz6za2Lsk/e+gHAx3FZ4zVdSvsW6MeEY+z35v/o0oU89stiX97BRg5PbuRNNBsEV3lc3a8EX9FF7m1sdV/l7+RbUk6yaMaI66VTGI7NjjRf8Auq9d3h9/Im6WrsifQRQAAAAAAAAAAAAAAAHIxPRyhiDcnHUm/Xh4W/vLdLzREMY0Yq2WbktePtwW7rOG9d1mixgBTVS0cdq2rmjZwfHK2BSzovODfig34X16PLivPMsPFdHKV9nKj9HUfrRXhf347n3WT6kIxnAp2T/9iOrnumtsJefB9GXv9pz+k+wTGqWNQ1rR7V6UH6UX1XLqdIpSFWrhNRTtm4SW5rdlyfNdGWVovpRDG1q1vBWS2w4S+1Tz3rpvXxIsSEAAAAAAAAAAAAAAAAAAAABqYtfLDaM6tT1E3lze5R820vMpupKVdylVecpttvm5PNsnP7ScQ1I06MPWevLstkU+jeb/AISD0HmWOa6WE4Z851KdCOeU/FOS3xhHf+S7tFs0qaoxUaSSjFJJLcktiSIpoBZ6salVr0soRfHKObk10baX8BLiOgAAAAAAAAAAAAAAAAAAAAAPFWnGsnGqk09jTWaa5NHsAQ3HdEmk5YYtePGlJ7f9OT/CXv4EIu7SpZtSpa0Wnmt8ZRae7o1kXScrG8Ep4tFqfhl7S/qXEDlaJaVLEsqWI5RrcHuVTtyl093JSop3HcLqYNNRqprLbGa49Yv3Ev0N0t+W5UMVeVXdCb3VPsv7f4994TMAAAAAAAAAAAAAAAAA52kF/wDNtvVqJ5OMXq/el4Y/FoCstK775wuqsk/DF6ke0Nmzo3m/M5dJNvKG1vYlxefBGNMlf7PsJ+W1nWrLwUd3J1N69y293ErmfU/wey+b6FOmvVik/vPbJ+9s3ACOgAAAAAAAAAAAAAAAAAAAAAAAAAAa99ZU7+DheRUovg/xT3p9UVlpVolUwnOpa51KS25+vTy9vLh9peeXG1QBDNCNK/l6VDEn9KvQm/8AMS4P7f4+8mZB9JdCFUbrYF4Jp6zpp6qbW3WpP1JdN3bj09EtIniKdHEVq3FPY01quaXrZcJc158dgSUAAAAAAAAAAADXubuNDZvfL83yJbJ7Vk62Cv8A9pONU6sKdG1qRlm3OWrJPLV8KTy6uT/hOvpHUr3NKas5tSa3LYmuMee0qnF6FO3Scp/SJZvk/svlxy7M85tlru6rxljLMtbQCalZxUIaurKSz9t55ufxy8iGaDaLfPkFWu5ZUs2tWL8cmt6b9VfHJ7MtjLStbaFpBQtYqMY7FFLJI9a8pOMoACgAAAAAAAAAAAAAAAAAAAAAAAAAAAAAcnG8ChierOm3Tr09sKsV4k1wl7Uej5vmzrADDZuo4R+WKKqZLW1W3HW46uazyBmAAAAAAAB8lJQWctiORe3rufDRzUeL4v8ARHGecxnrrHG5fGxd4go+G32vi+C/U0IvV38ee9vqzGkqSNevc6no7OWfPkY89lv1qx1yfGWtHLNtvb12EE0p0Xji9VStm4ylJJx25TbaWfR/iSf5a68/3cFnJ8Fm8+xI8JwdW2U7nJz4co9uvUmuZZZdx+LnlMZ69aN4HTwCiqVvt4ylzlllu4LodUA+gxAAAAAAAAAAAAAAAAAAAAAAAAAAAAAAAAAAAAAAAAB5qVFSTc3kkfKtVUU3UeSRwL67ldPbsjwX5vqeezZMJ/rvDC5VkvLp3b2bIrh+bMOsobzE6uotpo17xbUntMOWfva144+eNm6rqO9+RzouV/L93bpuT75Jc2+C6nmxtauLzcbdNRT8U3nku3N9Ca4ZhtPDY6tutr9KT3yfN/od69Vz9vxznsmHk+sODYRDDFn6U36U3v7LjkdIA3SSTkZLbb2gAKgAAAAAAAAAAAAAAAAAAAAAAAAAAAAAAAAAAAAAGleYjG32Q8T+C7sYvWdGn9HszaTfJP8AvLzOFnkeG3b+fI9dev8AXtbFW4dxtqvty8kadWso7zDVuNVmjVqyumo0VnKWxJcTHcrlf9a5jMWW5u1wN7DNGpXWU8QzjH2fWffkvj2OpgeARscp3WU6m/P1Y9I9er+B2zTr/wDP/OTPnu/jFjoUY28VGglGK3JGQA1M4AAAAAAAAAAAAAAAAAAAAAAAAAAAAAAAAAAAAAAAAAAMVzRVzFxqbmsv+yHXrlYScLrY+EuElzRNjDdWsLuOrcxUlyf4rkzy26/3/wBemvZ+VfVJuu0qSbbeSS4t8iX4Bgyw6OtWydR7+UV7K/M2bDB6OHvO1hk+bcpNds3sN841aJh7frrZt/Xk+AANDxAAAAAAAAAAAAAAAAAAAAAAAAAAAAAAAAAAAAAAAAAAAAAAAAAAAAAAAAAAAAAAAAAAAAAAAAAAAAAAAAAAAAAAAAAAAAAAAAAAB//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4" name="AutoShape 10" descr="data:image/jpeg;base64,/9j/4AAQSkZJRgABAQAAAQABAAD/2wCEAAkGBxIHEhUUBxMUFRUUGRUXGRYYFxMWFhcYFhQWFxoTExoaHSogGxorHhQVJDEjJSkrLi4uFx8zODMtNygtLisBCgoKDg0OGhAQGywlHCYsLCwsLCwsLCwsLCwsNy4sLCwsLCwrLCwrLCwsNCwsLCwsLCwsLCwrLCwsLCssLCssLP/AABEIAKMBNgMBIgACEQEDEQH/xAAbAAEAAgMBAQAAAAAAAAAAAAAABgcDBAUCAf/EAEEQAAIBAgIIAgUJBgYDAAAAAAABAgMEBREGEiExQVFhcSKBMkJSkaEUFSM0YnKxwdEHE4KSwvAzQ4Oy0uEWJGP/xAAZAQEBAQEBAQAAAAAAAAAAAAAAAQQCAwX/xAAgEQEBAAMBAQEAAwEBAAAAAAAAAQIDESExEkFRYXEE/9oADAMBAAIRAxEAPwC8QAAAAAAAAAAAAAAAAAAAOVi2kNvhWy5nnL2I+KfmuHnkB1QV5iOntWrmsOhGC5y8cu+W5fEjl7i9xfZ/KqtSWfDWaj/Ksl8C8Tq27nEqFp9aq04dJTin7mzn1dLLKl6VeL7KcvwTKm1eR6hSz5jh1aD01suFST/06n6H2Omtk99SS706v/ErGnQcuDM0rFx35kFoUtKrKr6NeC+9rR/3JHQtsQo3f1WrTn92cZfgylnRa3nlw9pF4dXoCmbTE69n9WrVI5cFOTj/ACvZ8Du2Wm11Q+s6lVdVqy98dnwHDqyQRax05t62y8jOk+eWvDycdvwRIrS8p3sda0nGa5xafk8txFZwAAAAAAAAAAAAAAAAAAAAAAAAAAAAAAADXvr2nh8HO8koxXF8+SW9vojXxvF6eDU3O57Rit8nyX68CqsZxiri89e7e70Yr0YrlFc+b4lkS13Me0yq32cbDOlT5r/EkurXo+W3qRZy1t/99RCDqbv77nawLRyti+23jq089tWaeTX/AM475d9i6i+J7XHVPjuXU3bLDKt/9SpVKnVRyh/PLKPxLFwvRO2sMpVI/vZ+1UyeX3Y+ivdn1O8lluJ2ryK5tNCrqovpf3NPu3OS8ksvidChoHJfWLp/wU4x/FsmwHFRKOgdJelcXPk6S/oPv/gtJejcXHm6T/oJYBwQ6roO/wDJuP5qafxUkc+voZcw9B0Z+coP3NNfEsEAVRd4DXtv8ehUS5pKou/gzyOb+5z2RafNcV3RdJrXeH0b363ThP70U2uz3oenIpudJx4C3qyt3rW0pRkuMW4y96LDv9Cqc9uH1JU/sy+kh2WfiXv8iLYpo7XsNtxSbivXp+OPmvSXmsi9TjdwrTavbZK/SrR5rKNRe7ZL3LuTbCMao4us7OW1b4PZOPdcuq2FSyovLOHiXNCnUdNqVNtSjukm1Jdmto4nV1AguAaZun4MZ8S4VEtq++lvXVe57yb0a0a8VKhJSi9qaaafZkdPYAAAAAAAAAAAAAAAAAAAAAAABgvbuFjTlUuXlGCzb/JdeBnK7/aHi7uKit6D8NPJz6za2Lsk/e+gHAx3FZ4zVdSvsW6MeEY+z35v/o0oU89stiX97BRg5PbuRNNBsEV3lc3a8EX9FF7m1sdV/l7+RbUk6yaMaI66VTGI7NjjRf8Auq9d3h9/Im6WrsifQRQAAAAAAAAAAAAAAAHIxPRyhiDcnHUm/Xh4W/vLdLzREMY0Yq2WbktePtwW7rOG9d1mixgBTVS0cdq2rmjZwfHK2BSzovODfig34X16PLivPMsPFdHKV9nKj9HUfrRXhf347n3WT6kIxnAp2T/9iOrnumtsJefB9GXv9pz+k+wTGqWNQ1rR7V6UH6UX1XLqdIpSFWrhNRTtm4SW5rdlyfNdGWVovpRDG1q1vBWS2w4S+1Tz3rpvXxIsSEAAAAAAAAAAAAAAAAAAAABqYtfLDaM6tT1E3lze5R820vMpupKVdylVecpttvm5PNsnP7ScQ1I06MPWevLstkU+jeb/AISD0HmWOa6WE4Z851KdCOeU/FOS3xhHf+S7tFs0qaoxUaSSjFJJLcktiSIpoBZ6salVr0soRfHKObk10baX8BLiOgAAAAAAAAAAAAAAAAAAAAAPFWnGsnGqk09jTWaa5NHsAQ3HdEmk5YYtePGlJ7f9OT/CXv4EIu7SpZtSpa0Wnmt8ZRae7o1kXScrG8Ep4tFqfhl7S/qXEDlaJaVLEsqWI5RrcHuVTtyl093JSop3HcLqYNNRqprLbGa49Yv3Ev0N0t+W5UMVeVXdCb3VPsv7f4994TMAAAAAAAAAAAAAAAAA52kF/wDNtvVqJ5OMXq/el4Y/FoCstK775wuqsk/DF6ke0Nmzo3m/M5dJNvKG1vYlxefBGNMlf7PsJ+W1nWrLwUd3J1N69y293ErmfU/wey+b6FOmvVik/vPbJ+9s3ACOgAAAAAAAAAAAAAAAAAAAAAAAAAAa99ZU7+DheRUovg/xT3p9UVlpVolUwnOpa51KS25+vTy9vLh9peeXG1QBDNCNK/l6VDEn9KvQm/8AMS4P7f4+8mZB9JdCFUbrYF4Jp6zpp6qbW3WpP1JdN3bj09EtIniKdHEVq3FPY01quaXrZcJc158dgSUAAAAAAAAAAADXubuNDZvfL83yJbJ7Vk62Cv8A9pONU6sKdG1qRlm3OWrJPLV8KTy6uT/hOvpHUr3NKas5tSa3LYmuMee0qnF6FO3Scp/SJZvk/svlxy7M85tlru6rxljLMtbQCalZxUIaurKSz9t55ufxy8iGaDaLfPkFWu5ZUs2tWL8cmt6b9VfHJ7MtjLStbaFpBQtYqMY7FFLJI9a8pOMoACgAAAAAAAAAAAAAAAAAAAAAAAAAAAAAcnG8ChierOm3Tr09sKsV4k1wl7Uej5vmzrADDZuo4R+WKKqZLW1W3HW46uazyBmAAAAAAAB8lJQWctiORe3rufDRzUeL4v8ARHGecxnrrHG5fGxd4go+G32vi+C/U0IvV38ee9vqzGkqSNevc6no7OWfPkY89lv1qx1yfGWtHLNtvb12EE0p0Xji9VStm4ylJJx25TbaWfR/iSf5a68/3cFnJ8Fm8+xI8JwdW2U7nJz4co9uvUmuZZZdx+LnlMZ69aN4HTwCiqVvt4ylzlllu4LodUA+gxAAAAAAAAAAAAAAAAAAAAAAAAAAAAAAAAAAAAAAAAB5qVFSTc3kkfKtVUU3UeSRwL67ldPbsjwX5vqeezZMJ/rvDC5VkvLp3b2bIrh+bMOsobzE6uotpo17xbUntMOWfva144+eNm6rqO9+RzouV/L93bpuT75Jc2+C6nmxtauLzcbdNRT8U3nku3N9Ca4ZhtPDY6tutr9KT3yfN/od69Vz9vxznsmHk+sODYRDDFn6U36U3v7LjkdIA3SSTkZLbb2gAKgAAAAAAAAAAAAAAAAAAAAAAAAAAAAAAAAAAAAAGleYjG32Q8T+C7sYvWdGn9HszaTfJP8AvLzOFnkeG3b+fI9dev8AXtbFW4dxtqvty8kadWso7zDVuNVmjVqyumo0VnKWxJcTHcrlf9a5jMWW5u1wN7DNGpXWU8QzjH2fWffkvj2OpgeARscp3WU6m/P1Y9I9er+B2zTr/wDP/OTPnu/jFjoUY28VGglGK3JGQA1M4AAAAAAAAAAAAAAAAAAAAAAAAAAAAAAAAAAAAAAAAAAMVzRVzFxqbmsv+yHXrlYScLrY+EuElzRNjDdWsLuOrcxUlyf4rkzy26/3/wBemvZ+VfVJuu0qSbbeSS4t8iX4Bgyw6OtWydR7+UV7K/M2bDB6OHvO1hk+bcpNds3sN841aJh7frrZt/Xk+AANDxAAAAAAAAAAAAAAAAAAAAAAAAAAAAAAAAAAAAAAAAAAAAAAAAAAAAAAAAAAAAAAAAAAAAAAAAAAAAAAAAAAAAAAAAAAAAAAAAAAB//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6" name="AutoShape 12" descr="Image result for sickl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8" name="AutoShape 14" descr="Image result for sickl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400" name="Picture 16" descr="Picture"/>
          <p:cNvPicPr>
            <a:picLocks noChangeAspect="1" noChangeArrowheads="1"/>
          </p:cNvPicPr>
          <p:nvPr/>
        </p:nvPicPr>
        <p:blipFill>
          <a:blip r:embed="rId6"/>
          <a:srcRect/>
          <a:stretch>
            <a:fillRect/>
          </a:stretch>
        </p:blipFill>
        <p:spPr bwMode="auto">
          <a:xfrm>
            <a:off x="8448040" y="3048000"/>
            <a:ext cx="2219960" cy="1447800"/>
          </a:xfrm>
          <a:prstGeom prst="rect">
            <a:avLst/>
          </a:prstGeom>
          <a:noFill/>
        </p:spPr>
      </p:pic>
    </p:spTree>
    <p:extLst>
      <p:ext uri="{BB962C8B-B14F-4D97-AF65-F5344CB8AC3E}">
        <p14:creationId xmlns:p14="http://schemas.microsoft.com/office/powerpoint/2010/main" val="32738549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3124200" y="152400"/>
            <a:ext cx="5638800" cy="3907590"/>
          </a:xfrm>
          <a:prstGeom prst="rect">
            <a:avLst/>
          </a:prstGeom>
          <a:noFill/>
          <a:ln w="9525">
            <a:noFill/>
            <a:miter lim="800000"/>
            <a:headEnd/>
            <a:tailEnd/>
          </a:ln>
        </p:spPr>
      </p:pic>
      <p:pic>
        <p:nvPicPr>
          <p:cNvPr id="3" name="Picture 12" descr="500px-L-valine-skeletal"/>
          <p:cNvPicPr>
            <a:picLocks noChangeAspect="1" noChangeArrowheads="1"/>
          </p:cNvPicPr>
          <p:nvPr/>
        </p:nvPicPr>
        <p:blipFill>
          <a:blip r:embed="rId3"/>
          <a:srcRect/>
          <a:stretch>
            <a:fillRect/>
          </a:stretch>
        </p:blipFill>
        <p:spPr bwMode="auto">
          <a:xfrm>
            <a:off x="8763000" y="4038600"/>
            <a:ext cx="1676400" cy="1428750"/>
          </a:xfrm>
          <a:prstGeom prst="rect">
            <a:avLst/>
          </a:prstGeom>
          <a:noFill/>
          <a:ln w="9525">
            <a:noFill/>
            <a:miter lim="800000"/>
            <a:headEnd/>
            <a:tailEnd/>
          </a:ln>
        </p:spPr>
      </p:pic>
      <p:pic>
        <p:nvPicPr>
          <p:cNvPr id="4" name="Picture 10" descr="500px-Glutaminsäure_-_Glutamic_acid"/>
          <p:cNvPicPr>
            <a:picLocks noChangeAspect="1" noChangeArrowheads="1"/>
          </p:cNvPicPr>
          <p:nvPr/>
        </p:nvPicPr>
        <p:blipFill>
          <a:blip r:embed="rId4"/>
          <a:srcRect/>
          <a:stretch>
            <a:fillRect/>
          </a:stretch>
        </p:blipFill>
        <p:spPr bwMode="auto">
          <a:xfrm>
            <a:off x="1524000" y="4114800"/>
            <a:ext cx="2305050" cy="1087438"/>
          </a:xfrm>
          <a:prstGeom prst="rect">
            <a:avLst/>
          </a:prstGeom>
          <a:noFill/>
          <a:ln w="9525">
            <a:noFill/>
            <a:miter lim="800000"/>
            <a:headEnd/>
            <a:tailEnd/>
          </a:ln>
        </p:spPr>
      </p:pic>
      <p:sp>
        <p:nvSpPr>
          <p:cNvPr id="5" name="TextBox 4"/>
          <p:cNvSpPr txBox="1"/>
          <p:nvPr/>
        </p:nvSpPr>
        <p:spPr>
          <a:xfrm>
            <a:off x="1676400" y="6019801"/>
            <a:ext cx="1981200" cy="646331"/>
          </a:xfrm>
          <a:prstGeom prst="rect">
            <a:avLst/>
          </a:prstGeom>
          <a:noFill/>
        </p:spPr>
        <p:txBody>
          <a:bodyPr wrap="square" rtlCol="0">
            <a:spAutoFit/>
          </a:bodyPr>
          <a:lstStyle/>
          <a:p>
            <a:r>
              <a:rPr lang="en-US" dirty="0" err="1">
                <a:solidFill>
                  <a:srgbClr val="0070C0"/>
                </a:solidFill>
              </a:rPr>
              <a:t>HbA</a:t>
            </a:r>
            <a:r>
              <a:rPr lang="en-US" dirty="0">
                <a:solidFill>
                  <a:srgbClr val="0070C0"/>
                </a:solidFill>
              </a:rPr>
              <a:t> (Adult)  normal</a:t>
            </a:r>
          </a:p>
        </p:txBody>
      </p:sp>
      <p:sp>
        <p:nvSpPr>
          <p:cNvPr id="6" name="TextBox 5"/>
          <p:cNvSpPr txBox="1"/>
          <p:nvPr/>
        </p:nvSpPr>
        <p:spPr>
          <a:xfrm>
            <a:off x="8686800" y="6096000"/>
            <a:ext cx="1981200" cy="369332"/>
          </a:xfrm>
          <a:prstGeom prst="rect">
            <a:avLst/>
          </a:prstGeom>
          <a:noFill/>
        </p:spPr>
        <p:txBody>
          <a:bodyPr wrap="square" rtlCol="0">
            <a:spAutoFit/>
          </a:bodyPr>
          <a:lstStyle/>
          <a:p>
            <a:r>
              <a:rPr lang="en-US" dirty="0" err="1">
                <a:solidFill>
                  <a:srgbClr val="FF0000"/>
                </a:solidFill>
              </a:rPr>
              <a:t>HbS</a:t>
            </a:r>
            <a:r>
              <a:rPr lang="en-US" dirty="0">
                <a:solidFill>
                  <a:srgbClr val="FF0000"/>
                </a:solidFill>
              </a:rPr>
              <a:t> (Sickle Cell)  </a:t>
            </a:r>
          </a:p>
        </p:txBody>
      </p:sp>
      <p:sp>
        <p:nvSpPr>
          <p:cNvPr id="7" name="TextBox 6"/>
          <p:cNvSpPr txBox="1"/>
          <p:nvPr/>
        </p:nvSpPr>
        <p:spPr>
          <a:xfrm>
            <a:off x="1676400" y="5257801"/>
            <a:ext cx="1981200" cy="646331"/>
          </a:xfrm>
          <a:prstGeom prst="rect">
            <a:avLst/>
          </a:prstGeom>
          <a:noFill/>
        </p:spPr>
        <p:txBody>
          <a:bodyPr wrap="square" rtlCol="0">
            <a:spAutoFit/>
          </a:bodyPr>
          <a:lstStyle/>
          <a:p>
            <a:r>
              <a:rPr lang="en-US" dirty="0" err="1"/>
              <a:t>Glutamic</a:t>
            </a:r>
            <a:r>
              <a:rPr lang="en-US" dirty="0"/>
              <a:t> acid hydrophilic</a:t>
            </a:r>
          </a:p>
        </p:txBody>
      </p:sp>
      <p:sp>
        <p:nvSpPr>
          <p:cNvPr id="8" name="TextBox 7"/>
          <p:cNvSpPr txBox="1"/>
          <p:nvPr/>
        </p:nvSpPr>
        <p:spPr>
          <a:xfrm>
            <a:off x="8991600" y="5410201"/>
            <a:ext cx="1676400" cy="646331"/>
          </a:xfrm>
          <a:prstGeom prst="rect">
            <a:avLst/>
          </a:prstGeom>
          <a:noFill/>
        </p:spPr>
        <p:txBody>
          <a:bodyPr wrap="square" rtlCol="0">
            <a:spAutoFit/>
          </a:bodyPr>
          <a:lstStyle/>
          <a:p>
            <a:r>
              <a:rPr lang="en-US" dirty="0" err="1"/>
              <a:t>Valine</a:t>
            </a:r>
            <a:endParaRPr lang="en-US" dirty="0"/>
          </a:p>
          <a:p>
            <a:r>
              <a:rPr lang="en-US" dirty="0"/>
              <a:t> hydrophobic</a:t>
            </a:r>
          </a:p>
        </p:txBody>
      </p:sp>
      <p:sp>
        <p:nvSpPr>
          <p:cNvPr id="9" name="Text Box 16"/>
          <p:cNvSpPr txBox="1">
            <a:spLocks noChangeArrowheads="1"/>
          </p:cNvSpPr>
          <p:nvPr/>
        </p:nvSpPr>
        <p:spPr bwMode="auto">
          <a:xfrm>
            <a:off x="3886200" y="4724400"/>
            <a:ext cx="4800600" cy="1631216"/>
          </a:xfrm>
          <a:prstGeom prst="rect">
            <a:avLst/>
          </a:prstGeom>
          <a:solidFill>
            <a:srgbClr val="FFFF00"/>
          </a:solidFill>
          <a:ln w="9525">
            <a:noFill/>
            <a:miter lim="800000"/>
            <a:headEnd/>
            <a:tailEnd/>
          </a:ln>
        </p:spPr>
        <p:txBody>
          <a:bodyPr wrap="square">
            <a:spAutoFit/>
          </a:bodyPr>
          <a:lstStyle/>
          <a:p>
            <a:pPr>
              <a:spcBef>
                <a:spcPct val="50000"/>
              </a:spcBef>
            </a:pPr>
            <a:r>
              <a:rPr lang="en-US" sz="2000" dirty="0"/>
              <a:t>RBC with </a:t>
            </a:r>
            <a:r>
              <a:rPr lang="en-US" sz="2000" dirty="0" err="1"/>
              <a:t>Deoxy</a:t>
            </a:r>
            <a:r>
              <a:rPr lang="en-US" sz="2000" dirty="0"/>
              <a:t> </a:t>
            </a:r>
            <a:r>
              <a:rPr lang="en-US" sz="2000" dirty="0" err="1"/>
              <a:t>Hb</a:t>
            </a:r>
            <a:r>
              <a:rPr lang="en-US" sz="2000" dirty="0"/>
              <a:t>-S changes its disc shape to a sickle shape. The  </a:t>
            </a:r>
            <a:r>
              <a:rPr lang="en-US" sz="2000" dirty="0" err="1"/>
              <a:t>valine</a:t>
            </a:r>
            <a:r>
              <a:rPr lang="en-US" sz="2000" dirty="0"/>
              <a:t>  unit make the </a:t>
            </a:r>
            <a:r>
              <a:rPr lang="en-US" sz="2000" dirty="0" err="1"/>
              <a:t>Hb</a:t>
            </a:r>
            <a:r>
              <a:rPr lang="en-US" sz="2000" dirty="0"/>
              <a:t>-S units to stick together (</a:t>
            </a:r>
            <a:r>
              <a:rPr lang="en-US" sz="2000" dirty="0" err="1"/>
              <a:t>polymerise</a:t>
            </a:r>
            <a:r>
              <a:rPr lang="en-US" sz="2000" dirty="0"/>
              <a:t>) forming strands and change the shape of  RBC</a:t>
            </a:r>
          </a:p>
        </p:txBody>
      </p:sp>
    </p:spTree>
    <p:extLst>
      <p:ext uri="{BB962C8B-B14F-4D97-AF65-F5344CB8AC3E}">
        <p14:creationId xmlns:p14="http://schemas.microsoft.com/office/powerpoint/2010/main" val="286577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962400" y="6248401"/>
            <a:ext cx="1600200" cy="366713"/>
          </a:xfrm>
          <a:prstGeom prst="rect">
            <a:avLst/>
          </a:prstGeom>
          <a:noFill/>
          <a:ln w="9525">
            <a:noFill/>
            <a:miter lim="800000"/>
            <a:headEnd/>
            <a:tailEnd/>
          </a:ln>
        </p:spPr>
        <p:txBody>
          <a:bodyPr>
            <a:spAutoFit/>
          </a:bodyPr>
          <a:lstStyle/>
          <a:p>
            <a:pPr>
              <a:spcBef>
                <a:spcPct val="50000"/>
              </a:spcBef>
            </a:pPr>
            <a:r>
              <a:rPr lang="en-US" b="1" dirty="0" err="1"/>
              <a:t>Hemocyanin</a:t>
            </a:r>
            <a:endParaRPr lang="en-US" b="1" dirty="0"/>
          </a:p>
        </p:txBody>
      </p:sp>
      <p:pic>
        <p:nvPicPr>
          <p:cNvPr id="8195" name="Picture 3"/>
          <p:cNvPicPr>
            <a:picLocks noChangeAspect="1" noChangeArrowheads="1"/>
          </p:cNvPicPr>
          <p:nvPr/>
        </p:nvPicPr>
        <p:blipFill>
          <a:blip r:embed="rId2"/>
          <a:srcRect/>
          <a:stretch>
            <a:fillRect/>
          </a:stretch>
        </p:blipFill>
        <p:spPr bwMode="auto">
          <a:xfrm>
            <a:off x="2209800" y="2514600"/>
            <a:ext cx="1752600" cy="1752600"/>
          </a:xfrm>
          <a:prstGeom prst="rect">
            <a:avLst/>
          </a:prstGeom>
          <a:noFill/>
          <a:ln w="9525">
            <a:noFill/>
            <a:miter lim="800000"/>
            <a:headEnd/>
            <a:tailEnd/>
          </a:ln>
        </p:spPr>
      </p:pic>
      <p:sp>
        <p:nvSpPr>
          <p:cNvPr id="8196" name="Text Box 4"/>
          <p:cNvSpPr txBox="1">
            <a:spLocks noChangeArrowheads="1"/>
          </p:cNvSpPr>
          <p:nvPr/>
        </p:nvSpPr>
        <p:spPr bwMode="auto">
          <a:xfrm>
            <a:off x="2057400" y="4343401"/>
            <a:ext cx="2133600" cy="366713"/>
          </a:xfrm>
          <a:prstGeom prst="rect">
            <a:avLst/>
          </a:prstGeom>
          <a:noFill/>
          <a:ln w="9525">
            <a:noFill/>
            <a:miter lim="800000"/>
            <a:headEnd/>
            <a:tailEnd/>
          </a:ln>
        </p:spPr>
        <p:txBody>
          <a:bodyPr>
            <a:spAutoFit/>
          </a:bodyPr>
          <a:lstStyle/>
          <a:p>
            <a:pPr>
              <a:spcBef>
                <a:spcPct val="50000"/>
              </a:spcBef>
            </a:pPr>
            <a:r>
              <a:rPr lang="en-US" b="1" dirty="0" err="1"/>
              <a:t>Cytochrome</a:t>
            </a:r>
            <a:r>
              <a:rPr lang="en-US" b="1" dirty="0"/>
              <a:t> C</a:t>
            </a:r>
          </a:p>
        </p:txBody>
      </p:sp>
      <p:pic>
        <p:nvPicPr>
          <p:cNvPr id="8197" name="Picture 9"/>
          <p:cNvPicPr>
            <a:picLocks noChangeAspect="1" noChangeArrowheads="1"/>
          </p:cNvPicPr>
          <p:nvPr/>
        </p:nvPicPr>
        <p:blipFill>
          <a:blip r:embed="rId3"/>
          <a:srcRect/>
          <a:stretch>
            <a:fillRect/>
          </a:stretch>
        </p:blipFill>
        <p:spPr bwMode="auto">
          <a:xfrm>
            <a:off x="8458200" y="2286000"/>
            <a:ext cx="1663700" cy="1981200"/>
          </a:xfrm>
          <a:prstGeom prst="rect">
            <a:avLst/>
          </a:prstGeom>
          <a:noFill/>
          <a:ln w="9525">
            <a:noFill/>
            <a:miter lim="800000"/>
            <a:headEnd/>
            <a:tailEnd/>
          </a:ln>
        </p:spPr>
      </p:pic>
      <p:sp>
        <p:nvSpPr>
          <p:cNvPr id="8198" name="Text Box 10"/>
          <p:cNvSpPr txBox="1">
            <a:spLocks noChangeArrowheads="1"/>
          </p:cNvSpPr>
          <p:nvPr/>
        </p:nvSpPr>
        <p:spPr bwMode="auto">
          <a:xfrm>
            <a:off x="8305800" y="4267201"/>
            <a:ext cx="1905000" cy="366713"/>
          </a:xfrm>
          <a:prstGeom prst="rect">
            <a:avLst/>
          </a:prstGeom>
          <a:noFill/>
          <a:ln w="9525">
            <a:noFill/>
            <a:miter lim="800000"/>
            <a:headEnd/>
            <a:tailEnd/>
          </a:ln>
        </p:spPr>
        <p:txBody>
          <a:bodyPr>
            <a:spAutoFit/>
          </a:bodyPr>
          <a:lstStyle/>
          <a:p>
            <a:pPr>
              <a:spcBef>
                <a:spcPct val="50000"/>
              </a:spcBef>
            </a:pPr>
            <a:r>
              <a:rPr lang="en-US" b="1" dirty="0"/>
              <a:t>Coenzyme B12</a:t>
            </a:r>
          </a:p>
        </p:txBody>
      </p:sp>
      <p:pic>
        <p:nvPicPr>
          <p:cNvPr id="8199" name="Picture 11"/>
          <p:cNvPicPr>
            <a:picLocks noChangeAspect="1" noChangeArrowheads="1"/>
          </p:cNvPicPr>
          <p:nvPr/>
        </p:nvPicPr>
        <p:blipFill>
          <a:blip r:embed="rId4"/>
          <a:srcRect/>
          <a:stretch>
            <a:fillRect/>
          </a:stretch>
        </p:blipFill>
        <p:spPr bwMode="auto">
          <a:xfrm>
            <a:off x="6324600" y="4572000"/>
            <a:ext cx="1828800" cy="1695450"/>
          </a:xfrm>
          <a:prstGeom prst="rect">
            <a:avLst/>
          </a:prstGeom>
          <a:noFill/>
          <a:ln w="9525">
            <a:noFill/>
            <a:miter lim="800000"/>
            <a:headEnd/>
            <a:tailEnd/>
          </a:ln>
        </p:spPr>
      </p:pic>
      <p:sp>
        <p:nvSpPr>
          <p:cNvPr id="8200" name="Text Box 12"/>
          <p:cNvSpPr txBox="1">
            <a:spLocks noChangeArrowheads="1"/>
          </p:cNvSpPr>
          <p:nvPr/>
        </p:nvSpPr>
        <p:spPr bwMode="auto">
          <a:xfrm>
            <a:off x="6629400" y="6248401"/>
            <a:ext cx="1600200" cy="366713"/>
          </a:xfrm>
          <a:prstGeom prst="rect">
            <a:avLst/>
          </a:prstGeom>
          <a:noFill/>
          <a:ln w="9525">
            <a:noFill/>
            <a:miter lim="800000"/>
            <a:headEnd/>
            <a:tailEnd/>
          </a:ln>
        </p:spPr>
        <p:txBody>
          <a:bodyPr>
            <a:spAutoFit/>
          </a:bodyPr>
          <a:lstStyle/>
          <a:p>
            <a:pPr>
              <a:spcBef>
                <a:spcPct val="50000"/>
              </a:spcBef>
            </a:pPr>
            <a:r>
              <a:rPr lang="en-US" b="1" dirty="0" err="1"/>
              <a:t>Myoglobin</a:t>
            </a:r>
            <a:endParaRPr lang="en-US" b="1" dirty="0"/>
          </a:p>
        </p:txBody>
      </p:sp>
      <p:pic>
        <p:nvPicPr>
          <p:cNvPr id="8201" name="Picture 13"/>
          <p:cNvPicPr>
            <a:picLocks noChangeAspect="1" noChangeArrowheads="1"/>
          </p:cNvPicPr>
          <p:nvPr/>
        </p:nvPicPr>
        <p:blipFill>
          <a:blip r:embed="rId5"/>
          <a:srcRect/>
          <a:stretch>
            <a:fillRect/>
          </a:stretch>
        </p:blipFill>
        <p:spPr bwMode="auto">
          <a:xfrm>
            <a:off x="3810000" y="4572001"/>
            <a:ext cx="1828800" cy="1725613"/>
          </a:xfrm>
          <a:prstGeom prst="rect">
            <a:avLst/>
          </a:prstGeom>
          <a:noFill/>
          <a:ln w="9525">
            <a:noFill/>
            <a:miter lim="800000"/>
            <a:headEnd/>
            <a:tailEnd/>
          </a:ln>
        </p:spPr>
      </p:pic>
      <p:sp>
        <p:nvSpPr>
          <p:cNvPr id="8202" name="Text Box 14"/>
          <p:cNvSpPr txBox="1">
            <a:spLocks noChangeArrowheads="1"/>
          </p:cNvSpPr>
          <p:nvPr/>
        </p:nvSpPr>
        <p:spPr bwMode="auto">
          <a:xfrm>
            <a:off x="1828800" y="1066800"/>
            <a:ext cx="8229600" cy="1314450"/>
          </a:xfrm>
          <a:prstGeom prst="rect">
            <a:avLst/>
          </a:prstGeom>
          <a:noFill/>
          <a:ln w="9525">
            <a:noFill/>
            <a:miter lim="800000"/>
            <a:headEnd/>
            <a:tailEnd/>
          </a:ln>
        </p:spPr>
        <p:txBody>
          <a:bodyPr>
            <a:spAutoFit/>
          </a:bodyPr>
          <a:lstStyle/>
          <a:p>
            <a:pPr>
              <a:spcBef>
                <a:spcPct val="50000"/>
              </a:spcBef>
            </a:pPr>
            <a:r>
              <a:rPr lang="en-US" sz="1600" dirty="0"/>
              <a:t>A </a:t>
            </a:r>
            <a:r>
              <a:rPr lang="en-US" sz="1600" b="1" dirty="0"/>
              <a:t>cofactor</a:t>
            </a:r>
            <a:r>
              <a:rPr lang="en-US" sz="1600" dirty="0"/>
              <a:t> is a non-protein chemical compound  that is bound to a protein and is required for the protein's biological activity. These proteins are commonly </a:t>
            </a:r>
            <a:r>
              <a:rPr lang="en-US" sz="1600" b="1" dirty="0"/>
              <a:t>enzymes</a:t>
            </a:r>
            <a:r>
              <a:rPr lang="en-US" sz="1600" dirty="0"/>
              <a:t>. Cofactors are either organic or inorganic. They can also be classified depending on how tightly they bind to an enzyme, with loosely-bound or protein-free cofactors termed </a:t>
            </a:r>
            <a:r>
              <a:rPr lang="en-US" sz="1600" b="1" dirty="0"/>
              <a:t>coenzymes</a:t>
            </a:r>
            <a:r>
              <a:rPr lang="en-US" sz="1600" dirty="0"/>
              <a:t> and </a:t>
            </a:r>
            <a:r>
              <a:rPr lang="en-US" sz="1600" b="1" dirty="0">
                <a:solidFill>
                  <a:srgbClr val="FF0000"/>
                </a:solidFill>
              </a:rPr>
              <a:t>tightly-bound cofactors termed prosthetic groups. </a:t>
            </a:r>
          </a:p>
        </p:txBody>
      </p:sp>
      <p:sp>
        <p:nvSpPr>
          <p:cNvPr id="8203" name="Text Box 15"/>
          <p:cNvSpPr txBox="1">
            <a:spLocks noChangeArrowheads="1"/>
          </p:cNvSpPr>
          <p:nvPr/>
        </p:nvSpPr>
        <p:spPr bwMode="auto">
          <a:xfrm>
            <a:off x="3581400" y="228601"/>
            <a:ext cx="5029200" cy="701675"/>
          </a:xfrm>
          <a:prstGeom prst="rect">
            <a:avLst/>
          </a:prstGeom>
          <a:noFill/>
          <a:ln w="9525">
            <a:noFill/>
            <a:miter lim="800000"/>
            <a:headEnd/>
            <a:tailEnd/>
          </a:ln>
        </p:spPr>
        <p:txBody>
          <a:bodyPr>
            <a:spAutoFit/>
          </a:bodyPr>
          <a:lstStyle/>
          <a:p>
            <a:pPr algn="ctr">
              <a:spcBef>
                <a:spcPct val="50000"/>
              </a:spcBef>
            </a:pPr>
            <a:r>
              <a:rPr lang="en-US" sz="2000" b="1">
                <a:solidFill>
                  <a:srgbClr val="6600CC"/>
                </a:solidFill>
              </a:rPr>
              <a:t>Metalloenzymes and Oxygen carriers   =  Protein + Cofactor</a:t>
            </a:r>
          </a:p>
        </p:txBody>
      </p:sp>
      <p:sp>
        <p:nvSpPr>
          <p:cNvPr id="8204" name="Text Box 16"/>
          <p:cNvSpPr txBox="1">
            <a:spLocks noChangeArrowheads="1"/>
          </p:cNvSpPr>
          <p:nvPr/>
        </p:nvSpPr>
        <p:spPr bwMode="auto">
          <a:xfrm>
            <a:off x="4724400" y="2514600"/>
            <a:ext cx="2590800" cy="1477328"/>
          </a:xfrm>
          <a:prstGeom prst="rect">
            <a:avLst/>
          </a:prstGeom>
          <a:noFill/>
          <a:ln w="9525">
            <a:noFill/>
            <a:miter lim="800000"/>
            <a:headEnd/>
            <a:tailEnd/>
          </a:ln>
        </p:spPr>
        <p:txBody>
          <a:bodyPr>
            <a:spAutoFit/>
          </a:bodyPr>
          <a:lstStyle/>
          <a:p>
            <a:pPr algn="ctr">
              <a:spcBef>
                <a:spcPct val="50000"/>
              </a:spcBef>
            </a:pPr>
            <a:r>
              <a:rPr lang="en-US" b="1" dirty="0" err="1">
                <a:solidFill>
                  <a:srgbClr val="C00000"/>
                </a:solidFill>
              </a:rPr>
              <a:t>Porphyrins</a:t>
            </a:r>
            <a:r>
              <a:rPr lang="en-US" b="1" dirty="0">
                <a:solidFill>
                  <a:srgbClr val="C00000"/>
                </a:solidFill>
              </a:rPr>
              <a:t> with different metals at its centre  </a:t>
            </a:r>
            <a:r>
              <a:rPr lang="en-US" dirty="0"/>
              <a:t>are a common prosthetic group in bioinorganic chemistry</a:t>
            </a:r>
          </a:p>
        </p:txBody>
      </p:sp>
      <p:pic>
        <p:nvPicPr>
          <p:cNvPr id="14" name="Picture 13" descr="http://upload.wikimedia.org/wikipedia/commons/thumb/7/70/C-3_position_Chlorophyll_a.svg/2000px-C-3_position_Chlorophyll_a.svg.png"/>
          <p:cNvPicPr/>
          <p:nvPr/>
        </p:nvPicPr>
        <p:blipFill>
          <a:blip r:embed="rId6" cstate="print"/>
          <a:srcRect/>
          <a:stretch>
            <a:fillRect/>
          </a:stretch>
        </p:blipFill>
        <p:spPr bwMode="auto">
          <a:xfrm>
            <a:off x="8610601" y="4724401"/>
            <a:ext cx="1298757" cy="1352145"/>
          </a:xfrm>
          <a:prstGeom prst="rect">
            <a:avLst/>
          </a:prstGeom>
          <a:noFill/>
          <a:ln w="9525">
            <a:noFill/>
            <a:miter lim="800000"/>
            <a:headEnd/>
            <a:tailEnd/>
          </a:ln>
        </p:spPr>
      </p:pic>
      <p:sp>
        <p:nvSpPr>
          <p:cNvPr id="15" name="TextBox 14"/>
          <p:cNvSpPr txBox="1"/>
          <p:nvPr/>
        </p:nvSpPr>
        <p:spPr>
          <a:xfrm>
            <a:off x="8534400" y="6248400"/>
            <a:ext cx="1676400" cy="369332"/>
          </a:xfrm>
          <a:prstGeom prst="rect">
            <a:avLst/>
          </a:prstGeom>
          <a:noFill/>
        </p:spPr>
        <p:txBody>
          <a:bodyPr wrap="square" rtlCol="0">
            <a:spAutoFit/>
          </a:bodyPr>
          <a:lstStyle/>
          <a:p>
            <a:r>
              <a:rPr lang="en-US" b="1" dirty="0"/>
              <a:t>Chlorophyll</a:t>
            </a:r>
          </a:p>
        </p:txBody>
      </p:sp>
    </p:spTree>
    <p:extLst>
      <p:ext uri="{BB962C8B-B14F-4D97-AF65-F5344CB8AC3E}">
        <p14:creationId xmlns:p14="http://schemas.microsoft.com/office/powerpoint/2010/main" val="3079984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4495800" y="381001"/>
            <a:ext cx="3581400" cy="366713"/>
          </a:xfrm>
          <a:prstGeom prst="rect">
            <a:avLst/>
          </a:prstGeom>
          <a:solidFill>
            <a:srgbClr val="00FF00"/>
          </a:solidFill>
          <a:ln w="9525">
            <a:noFill/>
            <a:miter lim="800000"/>
            <a:headEnd/>
            <a:tailEnd/>
          </a:ln>
        </p:spPr>
        <p:txBody>
          <a:bodyPr>
            <a:spAutoFit/>
          </a:bodyPr>
          <a:lstStyle/>
          <a:p>
            <a:pPr algn="ctr">
              <a:spcBef>
                <a:spcPct val="50000"/>
              </a:spcBef>
            </a:pPr>
            <a:r>
              <a:rPr lang="en-US" b="1"/>
              <a:t>Protoporphyrin IX and Heme</a:t>
            </a:r>
          </a:p>
        </p:txBody>
      </p:sp>
      <p:pic>
        <p:nvPicPr>
          <p:cNvPr id="16387" name="Picture 5"/>
          <p:cNvPicPr>
            <a:picLocks noChangeAspect="1" noChangeArrowheads="1"/>
          </p:cNvPicPr>
          <p:nvPr/>
        </p:nvPicPr>
        <p:blipFill>
          <a:blip r:embed="rId2"/>
          <a:srcRect/>
          <a:stretch>
            <a:fillRect/>
          </a:stretch>
        </p:blipFill>
        <p:spPr bwMode="auto">
          <a:xfrm>
            <a:off x="7721600" y="914400"/>
            <a:ext cx="2946400" cy="3581400"/>
          </a:xfrm>
          <a:prstGeom prst="rect">
            <a:avLst/>
          </a:prstGeom>
          <a:noFill/>
          <a:ln w="9525">
            <a:noFill/>
            <a:miter lim="800000"/>
            <a:headEnd/>
            <a:tailEnd/>
          </a:ln>
        </p:spPr>
      </p:pic>
      <p:pic>
        <p:nvPicPr>
          <p:cNvPr id="16388" name="Picture 6" descr="Porphyrin"/>
          <p:cNvPicPr>
            <a:picLocks noChangeAspect="1" noChangeArrowheads="1"/>
          </p:cNvPicPr>
          <p:nvPr/>
        </p:nvPicPr>
        <p:blipFill>
          <a:blip r:embed="rId3"/>
          <a:srcRect/>
          <a:stretch>
            <a:fillRect/>
          </a:stretch>
        </p:blipFill>
        <p:spPr bwMode="auto">
          <a:xfrm>
            <a:off x="1981200" y="1752600"/>
            <a:ext cx="1962150" cy="1981200"/>
          </a:xfrm>
          <a:prstGeom prst="rect">
            <a:avLst/>
          </a:prstGeom>
          <a:noFill/>
          <a:ln w="9525">
            <a:noFill/>
            <a:miter lim="800000"/>
            <a:headEnd/>
            <a:tailEnd/>
          </a:ln>
        </p:spPr>
      </p:pic>
      <p:pic>
        <p:nvPicPr>
          <p:cNvPr id="16389" name="Picture 7" descr="m1d5_fig1"/>
          <p:cNvPicPr>
            <a:picLocks noChangeAspect="1" noChangeArrowheads="1"/>
          </p:cNvPicPr>
          <p:nvPr/>
        </p:nvPicPr>
        <p:blipFill>
          <a:blip r:embed="rId4"/>
          <a:srcRect/>
          <a:stretch>
            <a:fillRect/>
          </a:stretch>
        </p:blipFill>
        <p:spPr bwMode="auto">
          <a:xfrm>
            <a:off x="4419601" y="1066800"/>
            <a:ext cx="2879725" cy="3378200"/>
          </a:xfrm>
          <a:prstGeom prst="rect">
            <a:avLst/>
          </a:prstGeom>
          <a:noFill/>
          <a:ln w="9525">
            <a:noFill/>
            <a:miter lim="800000"/>
            <a:headEnd/>
            <a:tailEnd/>
          </a:ln>
        </p:spPr>
      </p:pic>
      <p:sp>
        <p:nvSpPr>
          <p:cNvPr id="16390" name="Text Box 8"/>
          <p:cNvSpPr txBox="1">
            <a:spLocks noChangeArrowheads="1"/>
          </p:cNvSpPr>
          <p:nvPr/>
        </p:nvSpPr>
        <p:spPr bwMode="auto">
          <a:xfrm>
            <a:off x="2590800" y="4876800"/>
            <a:ext cx="7467600" cy="915988"/>
          </a:xfrm>
          <a:prstGeom prst="rect">
            <a:avLst/>
          </a:prstGeom>
          <a:noFill/>
          <a:ln w="9525">
            <a:noFill/>
            <a:miter lim="800000"/>
            <a:headEnd/>
            <a:tailEnd/>
          </a:ln>
        </p:spPr>
        <p:txBody>
          <a:bodyPr>
            <a:spAutoFit/>
          </a:bodyPr>
          <a:lstStyle/>
          <a:p>
            <a:pPr>
              <a:spcBef>
                <a:spcPct val="50000"/>
              </a:spcBef>
            </a:pPr>
            <a:r>
              <a:rPr lang="en-US"/>
              <a:t>15 different ways to arrange the substituents around the porphyrin. Only one isomer protopophyrin IX is found in the living system. Porphyrins are planar and aromatic</a:t>
            </a:r>
          </a:p>
        </p:txBody>
      </p:sp>
    </p:spTree>
    <p:extLst>
      <p:ext uri="{BB962C8B-B14F-4D97-AF65-F5344CB8AC3E}">
        <p14:creationId xmlns:p14="http://schemas.microsoft.com/office/powerpoint/2010/main" val="613710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2"/>
          <a:srcRect b="17786"/>
          <a:stretch>
            <a:fillRect/>
          </a:stretch>
        </p:blipFill>
        <p:spPr bwMode="auto">
          <a:xfrm>
            <a:off x="2590800" y="533401"/>
            <a:ext cx="7086600" cy="6075363"/>
          </a:xfrm>
          <a:prstGeom prst="rect">
            <a:avLst/>
          </a:prstGeom>
          <a:noFill/>
          <a:ln w="9525">
            <a:noFill/>
            <a:miter lim="800000"/>
            <a:headEnd/>
            <a:tailEnd/>
          </a:ln>
        </p:spPr>
      </p:pic>
      <p:sp>
        <p:nvSpPr>
          <p:cNvPr id="9219" name="Text Box 5"/>
          <p:cNvSpPr txBox="1">
            <a:spLocks noChangeArrowheads="1"/>
          </p:cNvSpPr>
          <p:nvPr/>
        </p:nvSpPr>
        <p:spPr bwMode="auto">
          <a:xfrm>
            <a:off x="1981200" y="228601"/>
            <a:ext cx="8229600" cy="581025"/>
          </a:xfrm>
          <a:prstGeom prst="rect">
            <a:avLst/>
          </a:prstGeom>
          <a:noFill/>
          <a:ln w="9525">
            <a:noFill/>
            <a:miter lim="800000"/>
            <a:headEnd/>
            <a:tailEnd/>
          </a:ln>
        </p:spPr>
        <p:txBody>
          <a:bodyPr>
            <a:spAutoFit/>
          </a:bodyPr>
          <a:lstStyle/>
          <a:p>
            <a:pPr algn="ctr">
              <a:spcBef>
                <a:spcPct val="50000"/>
              </a:spcBef>
            </a:pPr>
            <a:r>
              <a:rPr lang="en-US" sz="1600" b="1">
                <a:solidFill>
                  <a:srgbClr val="003399"/>
                </a:solidFill>
              </a:rPr>
              <a:t>Proteins –consists of  different amino acids in a specific sequence connected by  the peptide bond –</a:t>
            </a:r>
          </a:p>
        </p:txBody>
      </p:sp>
    </p:spTree>
    <p:extLst>
      <p:ext uri="{BB962C8B-B14F-4D97-AF65-F5344CB8AC3E}">
        <p14:creationId xmlns:p14="http://schemas.microsoft.com/office/powerpoint/2010/main" val="979930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6"/>
          <p:cNvSpPr txBox="1">
            <a:spLocks noChangeArrowheads="1"/>
          </p:cNvSpPr>
          <p:nvPr/>
        </p:nvSpPr>
        <p:spPr bwMode="auto">
          <a:xfrm>
            <a:off x="1752600" y="2514601"/>
            <a:ext cx="2209800" cy="2031325"/>
          </a:xfrm>
          <a:prstGeom prst="rect">
            <a:avLst/>
          </a:prstGeom>
          <a:noFill/>
          <a:ln w="9525">
            <a:noFill/>
            <a:miter lim="800000"/>
            <a:headEnd/>
            <a:tailEnd/>
          </a:ln>
        </p:spPr>
        <p:txBody>
          <a:bodyPr>
            <a:spAutoFit/>
          </a:bodyPr>
          <a:lstStyle/>
          <a:p>
            <a:pPr>
              <a:spcBef>
                <a:spcPct val="50000"/>
              </a:spcBef>
            </a:pPr>
            <a:r>
              <a:rPr lang="en-US" sz="1400" b="1">
                <a:solidFill>
                  <a:srgbClr val="FF0000"/>
                </a:solidFill>
              </a:rPr>
              <a:t>HISTDINE </a:t>
            </a:r>
            <a:r>
              <a:rPr lang="en-US" sz="1400"/>
              <a:t>This amino acid has a pKa of 6.5. This means that, at physiologically relevant pH values, relatively small shifts in pH will change its average charge. Below a pH of 6, the </a:t>
            </a:r>
            <a:r>
              <a:rPr lang="en-US" sz="1400">
                <a:solidFill>
                  <a:srgbClr val="00B0F0"/>
                </a:solidFill>
              </a:rPr>
              <a:t>imidazole</a:t>
            </a:r>
            <a:r>
              <a:rPr lang="en-US" sz="1400"/>
              <a:t> ring is mostly protonated. </a:t>
            </a:r>
          </a:p>
        </p:txBody>
      </p:sp>
      <p:pic>
        <p:nvPicPr>
          <p:cNvPr id="10243" name="Picture 7" descr="500px-Histidin_-_Histidine"/>
          <p:cNvPicPr>
            <a:picLocks noChangeAspect="1" noChangeArrowheads="1"/>
          </p:cNvPicPr>
          <p:nvPr/>
        </p:nvPicPr>
        <p:blipFill>
          <a:blip r:embed="rId2"/>
          <a:srcRect/>
          <a:stretch>
            <a:fillRect/>
          </a:stretch>
        </p:blipFill>
        <p:spPr bwMode="auto">
          <a:xfrm>
            <a:off x="1828800" y="1066800"/>
            <a:ext cx="2209800" cy="1208088"/>
          </a:xfrm>
          <a:prstGeom prst="rect">
            <a:avLst/>
          </a:prstGeom>
          <a:noFill/>
          <a:ln w="9525">
            <a:noFill/>
            <a:miter lim="800000"/>
            <a:headEnd/>
            <a:tailEnd/>
          </a:ln>
        </p:spPr>
      </p:pic>
      <p:pic>
        <p:nvPicPr>
          <p:cNvPr id="10244" name="Picture 8"/>
          <p:cNvPicPr>
            <a:picLocks noChangeAspect="1" noChangeArrowheads="1"/>
          </p:cNvPicPr>
          <p:nvPr/>
        </p:nvPicPr>
        <p:blipFill>
          <a:blip r:embed="rId3"/>
          <a:srcRect/>
          <a:stretch>
            <a:fillRect/>
          </a:stretch>
        </p:blipFill>
        <p:spPr bwMode="auto">
          <a:xfrm>
            <a:off x="7620000" y="3886200"/>
            <a:ext cx="1371600" cy="1206500"/>
          </a:xfrm>
          <a:prstGeom prst="rect">
            <a:avLst/>
          </a:prstGeom>
          <a:noFill/>
          <a:ln w="9525">
            <a:noFill/>
            <a:miter lim="800000"/>
            <a:headEnd/>
            <a:tailEnd/>
          </a:ln>
        </p:spPr>
      </p:pic>
      <p:sp>
        <p:nvSpPr>
          <p:cNvPr id="10245" name="Text Box 9"/>
          <p:cNvSpPr txBox="1">
            <a:spLocks noChangeArrowheads="1"/>
          </p:cNvSpPr>
          <p:nvPr/>
        </p:nvSpPr>
        <p:spPr bwMode="auto">
          <a:xfrm>
            <a:off x="6705600" y="2438401"/>
            <a:ext cx="3352800" cy="1169551"/>
          </a:xfrm>
          <a:prstGeom prst="rect">
            <a:avLst/>
          </a:prstGeom>
          <a:noFill/>
          <a:ln w="9525">
            <a:noFill/>
            <a:miter lim="800000"/>
            <a:headEnd/>
            <a:tailEnd/>
          </a:ln>
        </p:spPr>
        <p:txBody>
          <a:bodyPr>
            <a:spAutoFit/>
          </a:bodyPr>
          <a:lstStyle/>
          <a:p>
            <a:pPr>
              <a:spcBef>
                <a:spcPct val="50000"/>
              </a:spcBef>
            </a:pPr>
            <a:r>
              <a:rPr lang="en-US" sz="1400" b="1">
                <a:solidFill>
                  <a:srgbClr val="FF0000"/>
                </a:solidFill>
              </a:rPr>
              <a:t>GLUTAMIC ACID</a:t>
            </a:r>
            <a:r>
              <a:rPr lang="en-US" sz="1400"/>
              <a:t> has carboxylic acid functional group which is </a:t>
            </a:r>
            <a:r>
              <a:rPr lang="en-US" sz="1400">
                <a:solidFill>
                  <a:srgbClr val="00B0F0"/>
                </a:solidFill>
              </a:rPr>
              <a:t>hydrophilic, </a:t>
            </a:r>
            <a:r>
              <a:rPr lang="en-US" sz="1400"/>
              <a:t>has pKa of 4.1 and exists in its negatively charged deprotonated carboxylate form at physiological pH ranging from 7.35 to 7.45. </a:t>
            </a:r>
          </a:p>
        </p:txBody>
      </p:sp>
      <p:pic>
        <p:nvPicPr>
          <p:cNvPr id="10246" name="Picture 10" descr="500px-Glutaminsäure_-_Glutamic_acid"/>
          <p:cNvPicPr>
            <a:picLocks noChangeAspect="1" noChangeArrowheads="1"/>
          </p:cNvPicPr>
          <p:nvPr/>
        </p:nvPicPr>
        <p:blipFill>
          <a:blip r:embed="rId4"/>
          <a:srcRect/>
          <a:stretch>
            <a:fillRect/>
          </a:stretch>
        </p:blipFill>
        <p:spPr bwMode="auto">
          <a:xfrm>
            <a:off x="7162800" y="1143000"/>
            <a:ext cx="2305050" cy="1087438"/>
          </a:xfrm>
          <a:prstGeom prst="rect">
            <a:avLst/>
          </a:prstGeom>
          <a:noFill/>
          <a:ln w="9525">
            <a:noFill/>
            <a:miter lim="800000"/>
            <a:headEnd/>
            <a:tailEnd/>
          </a:ln>
        </p:spPr>
      </p:pic>
      <p:sp>
        <p:nvSpPr>
          <p:cNvPr id="10247" name="Text Box 11"/>
          <p:cNvSpPr txBox="1">
            <a:spLocks noChangeArrowheads="1"/>
          </p:cNvSpPr>
          <p:nvPr/>
        </p:nvSpPr>
        <p:spPr bwMode="auto">
          <a:xfrm>
            <a:off x="4419600" y="2514601"/>
            <a:ext cx="2209800" cy="2092881"/>
          </a:xfrm>
          <a:prstGeom prst="rect">
            <a:avLst/>
          </a:prstGeom>
          <a:noFill/>
          <a:ln w="9525">
            <a:noFill/>
            <a:miter lim="800000"/>
            <a:headEnd/>
            <a:tailEnd/>
          </a:ln>
        </p:spPr>
        <p:txBody>
          <a:bodyPr>
            <a:spAutoFit/>
          </a:bodyPr>
          <a:lstStyle/>
          <a:p>
            <a:pPr>
              <a:spcBef>
                <a:spcPct val="50000"/>
              </a:spcBef>
            </a:pPr>
            <a:r>
              <a:rPr lang="en-US" sz="1400" b="1">
                <a:solidFill>
                  <a:srgbClr val="FF0000"/>
                </a:solidFill>
              </a:rPr>
              <a:t>VALINE</a:t>
            </a:r>
            <a:r>
              <a:rPr lang="en-US" sz="1400"/>
              <a:t> is a branched-chain amino acid having a </a:t>
            </a:r>
            <a:r>
              <a:rPr lang="en-US" sz="1400">
                <a:solidFill>
                  <a:srgbClr val="00B0F0"/>
                </a:solidFill>
              </a:rPr>
              <a:t>hydrophobic isopropyl R group. </a:t>
            </a:r>
            <a:r>
              <a:rPr lang="en-US" sz="1400"/>
              <a:t> In sickle-cell disease, valine substitutes for the hydrophilic amino acid glutamic acid in hemoglobin.Valine is </a:t>
            </a:r>
            <a:r>
              <a:rPr lang="en-US" sz="1400" b="1">
                <a:solidFill>
                  <a:srgbClr val="FF0000"/>
                </a:solidFill>
              </a:rPr>
              <a:t>hydrophobic</a:t>
            </a:r>
            <a:r>
              <a:rPr lang="en-US"/>
              <a:t> </a:t>
            </a:r>
          </a:p>
        </p:txBody>
      </p:sp>
      <p:pic>
        <p:nvPicPr>
          <p:cNvPr id="10248" name="Picture 12" descr="500px-L-valine-skeletal"/>
          <p:cNvPicPr>
            <a:picLocks noChangeAspect="1" noChangeArrowheads="1"/>
          </p:cNvPicPr>
          <p:nvPr/>
        </p:nvPicPr>
        <p:blipFill>
          <a:blip r:embed="rId5"/>
          <a:srcRect/>
          <a:stretch>
            <a:fillRect/>
          </a:stretch>
        </p:blipFill>
        <p:spPr bwMode="auto">
          <a:xfrm>
            <a:off x="4648200" y="990600"/>
            <a:ext cx="1676400" cy="1428750"/>
          </a:xfrm>
          <a:prstGeom prst="rect">
            <a:avLst/>
          </a:prstGeom>
          <a:noFill/>
          <a:ln w="9525">
            <a:noFill/>
            <a:miter lim="800000"/>
            <a:headEnd/>
            <a:tailEnd/>
          </a:ln>
        </p:spPr>
      </p:pic>
      <p:sp>
        <p:nvSpPr>
          <p:cNvPr id="10249" name="Text Box 13"/>
          <p:cNvSpPr txBox="1">
            <a:spLocks noChangeArrowheads="1"/>
          </p:cNvSpPr>
          <p:nvPr/>
        </p:nvSpPr>
        <p:spPr bwMode="auto">
          <a:xfrm>
            <a:off x="2514600" y="304801"/>
            <a:ext cx="7162800" cy="366713"/>
          </a:xfrm>
          <a:prstGeom prst="rect">
            <a:avLst/>
          </a:prstGeom>
          <a:solidFill>
            <a:srgbClr val="00FF00"/>
          </a:solidFill>
          <a:ln w="9525">
            <a:noFill/>
            <a:miter lim="800000"/>
            <a:headEnd/>
            <a:tailEnd/>
          </a:ln>
        </p:spPr>
        <p:txBody>
          <a:bodyPr>
            <a:spAutoFit/>
          </a:bodyPr>
          <a:lstStyle/>
          <a:p>
            <a:pPr algn="ctr">
              <a:spcBef>
                <a:spcPct val="50000"/>
              </a:spcBef>
            </a:pPr>
            <a:r>
              <a:rPr lang="en-US" b="1"/>
              <a:t>A few important amino acids relevant to the present course</a:t>
            </a:r>
          </a:p>
        </p:txBody>
      </p:sp>
      <p:sp>
        <p:nvSpPr>
          <p:cNvPr id="10250" name="Text Box 14"/>
          <p:cNvSpPr txBox="1">
            <a:spLocks noChangeArrowheads="1"/>
          </p:cNvSpPr>
          <p:nvPr/>
        </p:nvSpPr>
        <p:spPr bwMode="auto">
          <a:xfrm>
            <a:off x="7010400" y="5105401"/>
            <a:ext cx="3048000" cy="1384995"/>
          </a:xfrm>
          <a:prstGeom prst="rect">
            <a:avLst/>
          </a:prstGeom>
          <a:noFill/>
          <a:ln w="9525">
            <a:noFill/>
            <a:miter lim="800000"/>
            <a:headEnd/>
            <a:tailEnd/>
          </a:ln>
        </p:spPr>
        <p:txBody>
          <a:bodyPr>
            <a:spAutoFit/>
          </a:bodyPr>
          <a:lstStyle/>
          <a:p>
            <a:pPr>
              <a:spcBef>
                <a:spcPct val="50000"/>
              </a:spcBef>
            </a:pPr>
            <a:r>
              <a:rPr lang="en-US" sz="1400" b="1">
                <a:solidFill>
                  <a:srgbClr val="FF0000"/>
                </a:solidFill>
              </a:rPr>
              <a:t>SERINE </a:t>
            </a:r>
            <a:r>
              <a:rPr lang="en-US" sz="1400"/>
              <a:t>Serine  is an amino acid having a CH</a:t>
            </a:r>
            <a:r>
              <a:rPr lang="en-US" sz="1400" baseline="-25000"/>
              <a:t>2</a:t>
            </a:r>
            <a:r>
              <a:rPr lang="en-US" sz="1400"/>
              <a:t>OH side group.  By virtue of the hydroxyl group, serine is classified as a </a:t>
            </a:r>
            <a:r>
              <a:rPr lang="en-US" sz="1400">
                <a:solidFill>
                  <a:srgbClr val="FF0000"/>
                </a:solidFill>
              </a:rPr>
              <a:t>polar amino acid.</a:t>
            </a:r>
            <a:r>
              <a:rPr lang="en-US" sz="1400"/>
              <a:t> Serine was first obtained from silk protein, a particularly rich source, in 1865.</a:t>
            </a:r>
          </a:p>
        </p:txBody>
      </p:sp>
    </p:spTree>
    <p:extLst>
      <p:ext uri="{BB962C8B-B14F-4D97-AF65-F5344CB8AC3E}">
        <p14:creationId xmlns:p14="http://schemas.microsoft.com/office/powerpoint/2010/main" val="1360147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2"/>
          <a:srcRect/>
          <a:stretch>
            <a:fillRect/>
          </a:stretch>
        </p:blipFill>
        <p:spPr bwMode="auto">
          <a:xfrm>
            <a:off x="3733800" y="914401"/>
            <a:ext cx="6324600" cy="3876675"/>
          </a:xfrm>
          <a:prstGeom prst="rect">
            <a:avLst/>
          </a:prstGeom>
          <a:noFill/>
          <a:ln w="9525">
            <a:noFill/>
            <a:miter lim="800000"/>
            <a:headEnd/>
            <a:tailEnd/>
          </a:ln>
        </p:spPr>
      </p:pic>
      <p:sp>
        <p:nvSpPr>
          <p:cNvPr id="11267" name="Text Box 5"/>
          <p:cNvSpPr txBox="1">
            <a:spLocks noChangeArrowheads="1"/>
          </p:cNvSpPr>
          <p:nvPr/>
        </p:nvSpPr>
        <p:spPr bwMode="auto">
          <a:xfrm>
            <a:off x="3733800" y="381001"/>
            <a:ext cx="3962400" cy="366713"/>
          </a:xfrm>
          <a:prstGeom prst="rect">
            <a:avLst/>
          </a:prstGeom>
          <a:solidFill>
            <a:srgbClr val="00FF00"/>
          </a:solidFill>
          <a:ln w="9525">
            <a:noFill/>
            <a:miter lim="800000"/>
            <a:headEnd/>
            <a:tailEnd/>
          </a:ln>
        </p:spPr>
        <p:txBody>
          <a:bodyPr>
            <a:spAutoFit/>
          </a:bodyPr>
          <a:lstStyle/>
          <a:p>
            <a:pPr>
              <a:spcBef>
                <a:spcPct val="50000"/>
              </a:spcBef>
            </a:pPr>
            <a:r>
              <a:rPr lang="en-US" b="1"/>
              <a:t>The primary structure of a  protein</a:t>
            </a:r>
          </a:p>
        </p:txBody>
      </p:sp>
      <p:pic>
        <p:nvPicPr>
          <p:cNvPr id="11268" name="Picture 4" descr="pept"/>
          <p:cNvPicPr>
            <a:picLocks noChangeAspect="1" noChangeArrowheads="1"/>
          </p:cNvPicPr>
          <p:nvPr/>
        </p:nvPicPr>
        <p:blipFill>
          <a:blip r:embed="rId3"/>
          <a:srcRect/>
          <a:stretch>
            <a:fillRect/>
          </a:stretch>
        </p:blipFill>
        <p:spPr bwMode="auto">
          <a:xfrm>
            <a:off x="1524000" y="3784600"/>
            <a:ext cx="3200400" cy="3073400"/>
          </a:xfrm>
          <a:prstGeom prst="rect">
            <a:avLst/>
          </a:prstGeom>
          <a:noFill/>
          <a:ln w="9525">
            <a:noFill/>
            <a:miter lim="800000"/>
            <a:headEnd/>
            <a:tailEnd/>
          </a:ln>
        </p:spPr>
      </p:pic>
    </p:spTree>
    <p:extLst>
      <p:ext uri="{BB962C8B-B14F-4D97-AF65-F5344CB8AC3E}">
        <p14:creationId xmlns:p14="http://schemas.microsoft.com/office/powerpoint/2010/main" val="39884484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2912</Words>
  <Application>Microsoft Office PowerPoint</Application>
  <PresentationFormat>Widescreen</PresentationFormat>
  <Paragraphs>225</Paragraphs>
  <Slides>44</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0" baseType="lpstr">
      <vt:lpstr>Arial</vt:lpstr>
      <vt:lpstr>Calibri</vt:lpstr>
      <vt:lpstr>Calibri Light</vt:lpstr>
      <vt:lpstr>Symbol</vt:lpstr>
      <vt:lpstr>Office Theme</vt:lpstr>
      <vt:lpstr>CS ChemDraw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Mitochondria: The powerhouse of the Animal  Cell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2</cp:revision>
  <dcterms:created xsi:type="dcterms:W3CDTF">2017-11-21T11:22:51Z</dcterms:created>
  <dcterms:modified xsi:type="dcterms:W3CDTF">2017-11-22T10:52:26Z</dcterms:modified>
</cp:coreProperties>
</file>